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04" r:id="rId1"/>
  </p:sldMasterIdLst>
  <p:notesMasterIdLst>
    <p:notesMasterId r:id="rId15"/>
  </p:notesMasterIdLst>
  <p:handoutMasterIdLst>
    <p:handoutMasterId r:id="rId16"/>
  </p:handoutMasterIdLst>
  <p:sldIdLst>
    <p:sldId id="256" r:id="rId2"/>
    <p:sldId id="293" r:id="rId3"/>
    <p:sldId id="292" r:id="rId4"/>
    <p:sldId id="295" r:id="rId5"/>
    <p:sldId id="296" r:id="rId6"/>
    <p:sldId id="290" r:id="rId7"/>
    <p:sldId id="289" r:id="rId8"/>
    <p:sldId id="274" r:id="rId9"/>
    <p:sldId id="268" r:id="rId10"/>
    <p:sldId id="294" r:id="rId11"/>
    <p:sldId id="271" r:id="rId12"/>
    <p:sldId id="291" r:id="rId13"/>
    <p:sldId id="257" r:id="rId14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ay Ludlam" initials="JL" lastIdx="1" clrIdx="0"/>
  <p:cmAuthor id="1" name="Rush, Olivia" initials="RO" lastIdx="9" clrIdx="1">
    <p:extLst>
      <p:ext uri="{19B8F6BF-5375-455C-9EA6-DF929625EA0E}">
        <p15:presenceInfo xmlns:p15="http://schemas.microsoft.com/office/powerpoint/2012/main" userId="Rush, Olivi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3C4"/>
    <a:srgbClr val="0075B0"/>
    <a:srgbClr val="005782"/>
    <a:srgbClr val="0099CC"/>
    <a:srgbClr val="004568"/>
    <a:srgbClr val="006699"/>
    <a:srgbClr val="004D74"/>
    <a:srgbClr val="003366"/>
    <a:srgbClr val="99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340" autoAdjust="0"/>
    <p:restoredTop sz="86376" autoAdjust="0"/>
  </p:normalViewPr>
  <p:slideViewPr>
    <p:cSldViewPr>
      <p:cViewPr varScale="1">
        <p:scale>
          <a:sx n="57" d="100"/>
          <a:sy n="57" d="100"/>
        </p:scale>
        <p:origin x="1262" y="48"/>
      </p:cViewPr>
      <p:guideLst>
        <p:guide orient="horz" pos="2160"/>
        <p:guide pos="2880"/>
      </p:guideLst>
    </p:cSldViewPr>
  </p:slideViewPr>
  <p:outlineViewPr>
    <p:cViewPr>
      <p:scale>
        <a:sx n="20" d="100"/>
        <a:sy n="20" d="100"/>
      </p:scale>
      <p:origin x="0" y="733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38475" cy="465138"/>
          </a:xfrm>
          <a:prstGeom prst="rect">
            <a:avLst/>
          </a:prstGeom>
        </p:spPr>
        <p:txBody>
          <a:bodyPr vert="horz" lIns="91429" tIns="45714" rIns="91429" bIns="45714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9" y="0"/>
            <a:ext cx="3038475" cy="465138"/>
          </a:xfrm>
          <a:prstGeom prst="rect">
            <a:avLst/>
          </a:prstGeom>
        </p:spPr>
        <p:txBody>
          <a:bodyPr vert="horz" lIns="91429" tIns="45714" rIns="91429" bIns="45714" rtlCol="0"/>
          <a:lstStyle>
            <a:lvl1pPr algn="r">
              <a:defRPr sz="1200"/>
            </a:lvl1pPr>
          </a:lstStyle>
          <a:p>
            <a:fld id="{0D144030-4CAA-4B43-A21F-96EBF1BA20C8}" type="datetimeFigureOut">
              <a:rPr lang="en-US" smtClean="0"/>
              <a:t>10/10/2023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29675"/>
            <a:ext cx="3038475" cy="465138"/>
          </a:xfrm>
          <a:prstGeom prst="rect">
            <a:avLst/>
          </a:prstGeom>
        </p:spPr>
        <p:txBody>
          <a:bodyPr vert="horz" lIns="91429" tIns="45714" rIns="91429" bIns="45714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9" y="8829675"/>
            <a:ext cx="3038475" cy="465138"/>
          </a:xfrm>
          <a:prstGeom prst="rect">
            <a:avLst/>
          </a:prstGeom>
        </p:spPr>
        <p:txBody>
          <a:bodyPr vert="horz" lIns="91429" tIns="45714" rIns="91429" bIns="45714" rtlCol="0" anchor="b"/>
          <a:lstStyle>
            <a:lvl1pPr algn="r">
              <a:defRPr sz="1200"/>
            </a:lvl1pPr>
          </a:lstStyle>
          <a:p>
            <a:fld id="{3090A595-EEBA-4F67-AC3E-D9F8CCF61EB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10102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7840" cy="464820"/>
          </a:xfrm>
          <a:prstGeom prst="rect">
            <a:avLst/>
          </a:prstGeom>
        </p:spPr>
        <p:txBody>
          <a:bodyPr vert="horz" lIns="93165" tIns="46584" rIns="93165" bIns="46584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1"/>
            <a:ext cx="3037840" cy="464820"/>
          </a:xfrm>
          <a:prstGeom prst="rect">
            <a:avLst/>
          </a:prstGeom>
        </p:spPr>
        <p:txBody>
          <a:bodyPr vert="horz" lIns="93165" tIns="46584" rIns="93165" bIns="46584" rtlCol="0"/>
          <a:lstStyle>
            <a:lvl1pPr algn="r">
              <a:defRPr sz="1200"/>
            </a:lvl1pPr>
          </a:lstStyle>
          <a:p>
            <a:fld id="{97CF049E-D21B-4DB6-B4B8-7FA4F1288B91}" type="datetimeFigureOut">
              <a:rPr lang="en-US" smtClean="0"/>
              <a:pPr/>
              <a:t>10/10/2023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65" tIns="46584" rIns="93165" bIns="46584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1"/>
            <a:ext cx="5608320" cy="4183380"/>
          </a:xfrm>
          <a:prstGeom prst="rect">
            <a:avLst/>
          </a:prstGeom>
        </p:spPr>
        <p:txBody>
          <a:bodyPr vert="horz" lIns="93165" tIns="46584" rIns="93165" bIns="4658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8"/>
            <a:ext cx="3037840" cy="464820"/>
          </a:xfrm>
          <a:prstGeom prst="rect">
            <a:avLst/>
          </a:prstGeom>
        </p:spPr>
        <p:txBody>
          <a:bodyPr vert="horz" lIns="93165" tIns="46584" rIns="93165" bIns="46584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8"/>
            <a:ext cx="3037840" cy="464820"/>
          </a:xfrm>
          <a:prstGeom prst="rect">
            <a:avLst/>
          </a:prstGeom>
        </p:spPr>
        <p:txBody>
          <a:bodyPr vert="horz" lIns="93165" tIns="46584" rIns="93165" bIns="46584" rtlCol="0" anchor="b"/>
          <a:lstStyle>
            <a:lvl1pPr algn="r">
              <a:defRPr sz="1200"/>
            </a:lvl1pPr>
          </a:lstStyle>
          <a:p>
            <a:fld id="{00E83FC2-CB00-407E-BA4E-4A2B7B6C726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98440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4000">
                <a:schemeClr val="accent1">
                  <a:lumMod val="60000"/>
                  <a:lumOff val="40000"/>
                </a:schemeClr>
              </a:gs>
              <a:gs pos="83000">
                <a:schemeClr val="accent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b="1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41000">
                <a:schemeClr val="accent1">
                  <a:alpha val="0"/>
                </a:schemeClr>
              </a:gs>
              <a:gs pos="5700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alpha val="0"/>
                </a:schemeClr>
              </a:gs>
            </a:gsLst>
            <a:lin ang="6000000" scaled="0"/>
          </a:gra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b="1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0" y="5545932"/>
            <a:ext cx="9146383" cy="1314449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33337 h 1214437"/>
              <a:gd name="connsiteX1" fmla="*/ 6305550 w 9134475"/>
              <a:gd name="connsiteY1" fmla="*/ 1100137 h 1214437"/>
              <a:gd name="connsiteX2" fmla="*/ 9044270 w 9134475"/>
              <a:gd name="connsiteY2" fmla="*/ 0 h 1214437"/>
              <a:gd name="connsiteX3" fmla="*/ 9134475 w 9134475"/>
              <a:gd name="connsiteY3" fmla="*/ 1214437 h 1214437"/>
              <a:gd name="connsiteX4" fmla="*/ 0 w 9134475"/>
              <a:gd name="connsiteY4" fmla="*/ 1214437 h 1214437"/>
              <a:gd name="connsiteX5" fmla="*/ 0 w 9134475"/>
              <a:gd name="connsiteY5" fmla="*/ 33337 h 1214437"/>
              <a:gd name="connsiteX0" fmla="*/ 0 w 9134475"/>
              <a:gd name="connsiteY0" fmla="*/ 130968 h 1312068"/>
              <a:gd name="connsiteX1" fmla="*/ 6305550 w 9134475"/>
              <a:gd name="connsiteY1" fmla="*/ 1197768 h 1312068"/>
              <a:gd name="connsiteX2" fmla="*/ 9113111 w 9134475"/>
              <a:gd name="connsiteY2" fmla="*/ 0 h 1312068"/>
              <a:gd name="connsiteX3" fmla="*/ 9134475 w 9134475"/>
              <a:gd name="connsiteY3" fmla="*/ 1312068 h 1312068"/>
              <a:gd name="connsiteX4" fmla="*/ 0 w 9134475"/>
              <a:gd name="connsiteY4" fmla="*/ 1312068 h 1312068"/>
              <a:gd name="connsiteX5" fmla="*/ 0 w 9134475"/>
              <a:gd name="connsiteY5" fmla="*/ 130968 h 1312068"/>
              <a:gd name="connsiteX0" fmla="*/ 0 w 9113111"/>
              <a:gd name="connsiteY0" fmla="*/ 130968 h 1312068"/>
              <a:gd name="connsiteX1" fmla="*/ 6305550 w 9113111"/>
              <a:gd name="connsiteY1" fmla="*/ 1197768 h 1312068"/>
              <a:gd name="connsiteX2" fmla="*/ 9113111 w 9113111"/>
              <a:gd name="connsiteY2" fmla="*/ 0 h 1312068"/>
              <a:gd name="connsiteX3" fmla="*/ 8958813 w 9113111"/>
              <a:gd name="connsiteY3" fmla="*/ 1009649 h 1312068"/>
              <a:gd name="connsiteX4" fmla="*/ 0 w 9113111"/>
              <a:gd name="connsiteY4" fmla="*/ 1312068 h 1312068"/>
              <a:gd name="connsiteX5" fmla="*/ 0 w 9113111"/>
              <a:gd name="connsiteY5" fmla="*/ 130968 h 1312068"/>
              <a:gd name="connsiteX0" fmla="*/ 0 w 9117860"/>
              <a:gd name="connsiteY0" fmla="*/ 130968 h 1314449"/>
              <a:gd name="connsiteX1" fmla="*/ 6305550 w 9117860"/>
              <a:gd name="connsiteY1" fmla="*/ 1197768 h 1314449"/>
              <a:gd name="connsiteX2" fmla="*/ 9113111 w 9117860"/>
              <a:gd name="connsiteY2" fmla="*/ 0 h 1314449"/>
              <a:gd name="connsiteX3" fmla="*/ 9117860 w 9117860"/>
              <a:gd name="connsiteY3" fmla="*/ 1314449 h 1314449"/>
              <a:gd name="connsiteX4" fmla="*/ 0 w 9117860"/>
              <a:gd name="connsiteY4" fmla="*/ 1312068 h 1314449"/>
              <a:gd name="connsiteX5" fmla="*/ 0 w 9117860"/>
              <a:gd name="connsiteY5" fmla="*/ 130968 h 1314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17860" h="1314449">
                <a:moveTo>
                  <a:pt x="0" y="130968"/>
                </a:moveTo>
                <a:lnTo>
                  <a:pt x="6305550" y="1197768"/>
                </a:lnTo>
                <a:lnTo>
                  <a:pt x="9113111" y="0"/>
                </a:lnTo>
                <a:lnTo>
                  <a:pt x="9117860" y="1314449"/>
                </a:lnTo>
                <a:lnTo>
                  <a:pt x="0" y="1312068"/>
                </a:lnTo>
                <a:lnTo>
                  <a:pt x="0" y="130968"/>
                </a:lnTo>
                <a:close/>
              </a:path>
            </a:pathLst>
          </a:custGeom>
          <a:gradFill>
            <a:gsLst>
              <a:gs pos="0">
                <a:schemeClr val="accent3">
                  <a:lumMod val="40000"/>
                  <a:lumOff val="60000"/>
                </a:schemeClr>
              </a:gs>
              <a:gs pos="50000">
                <a:schemeClr val="accent3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b="1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0" y="1676400"/>
            <a:ext cx="3886200" cy="1524000"/>
          </a:xfrm>
        </p:spPr>
        <p:txBody>
          <a:bodyPr anchor="b" anchorCtr="0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3203574"/>
            <a:ext cx="3886200" cy="1825625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5262465"/>
            <a:ext cx="9144000" cy="7464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 10"/>
          <p:cNvSpPr/>
          <p:nvPr/>
        </p:nvSpPr>
        <p:spPr>
          <a:xfrm>
            <a:off x="130" y="5502670"/>
            <a:ext cx="9144066" cy="1271150"/>
          </a:xfrm>
          <a:custGeom>
            <a:avLst/>
            <a:gdLst>
              <a:gd name="connsiteX0" fmla="*/ 9331 w 9144000"/>
              <a:gd name="connsiteY0" fmla="*/ 111968 h 1278294"/>
              <a:gd name="connsiteX1" fmla="*/ 6288833 w 9144000"/>
              <a:gd name="connsiteY1" fmla="*/ 1194319 h 1278294"/>
              <a:gd name="connsiteX2" fmla="*/ 9144000 w 9144000"/>
              <a:gd name="connsiteY2" fmla="*/ 0 h 1278294"/>
              <a:gd name="connsiteX3" fmla="*/ 9144000 w 9144000"/>
              <a:gd name="connsiteY3" fmla="*/ 83976 h 1278294"/>
              <a:gd name="connsiteX4" fmla="*/ 6279502 w 9144000"/>
              <a:gd name="connsiteY4" fmla="*/ 1278294 h 1278294"/>
              <a:gd name="connsiteX5" fmla="*/ 0 w 9144000"/>
              <a:gd name="connsiteY5" fmla="*/ 195943 h 1278294"/>
              <a:gd name="connsiteX6" fmla="*/ 9331 w 9144000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71644 w 9134669"/>
              <a:gd name="connsiteY5" fmla="*/ 388824 h 1278294"/>
              <a:gd name="connsiteX6" fmla="*/ 0 w 9134669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94 w 9134669"/>
              <a:gd name="connsiteY5" fmla="*/ 195943 h 1278294"/>
              <a:gd name="connsiteX6" fmla="*/ 0 w 9134669"/>
              <a:gd name="connsiteY6" fmla="*/ 111968 h 1278294"/>
              <a:gd name="connsiteX0" fmla="*/ 49877 w 9134540"/>
              <a:gd name="connsiteY0" fmla="*/ 42912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49877 w 9134540"/>
              <a:gd name="connsiteY6" fmla="*/ 42912 h 1278294"/>
              <a:gd name="connsiteX0" fmla="*/ 2252 w 9134540"/>
              <a:gd name="connsiteY0" fmla="*/ 116731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279373 w 9134540"/>
              <a:gd name="connsiteY1" fmla="*/ 1234801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307948 w 9134540"/>
              <a:gd name="connsiteY1" fmla="*/ 1189558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28287"/>
              <a:gd name="connsiteX1" fmla="*/ 6307948 w 9134540"/>
              <a:gd name="connsiteY1" fmla="*/ 1189558 h 1228287"/>
              <a:gd name="connsiteX2" fmla="*/ 9134540 w 9134540"/>
              <a:gd name="connsiteY2" fmla="*/ 0 h 1228287"/>
              <a:gd name="connsiteX3" fmla="*/ 9134540 w 9134540"/>
              <a:gd name="connsiteY3" fmla="*/ 83976 h 1228287"/>
              <a:gd name="connsiteX4" fmla="*/ 6270042 w 9134540"/>
              <a:gd name="connsiteY4" fmla="*/ 1228287 h 1228287"/>
              <a:gd name="connsiteX5" fmla="*/ 65 w 9134540"/>
              <a:gd name="connsiteY5" fmla="*/ 195943 h 1228287"/>
              <a:gd name="connsiteX6" fmla="*/ 2252 w 9134540"/>
              <a:gd name="connsiteY6" fmla="*/ 116731 h 1228287"/>
              <a:gd name="connsiteX0" fmla="*/ 2252 w 9134540"/>
              <a:gd name="connsiteY0" fmla="*/ 116731 h 1266387"/>
              <a:gd name="connsiteX1" fmla="*/ 6307948 w 9134540"/>
              <a:gd name="connsiteY1" fmla="*/ 1189558 h 1266387"/>
              <a:gd name="connsiteX2" fmla="*/ 9134540 w 9134540"/>
              <a:gd name="connsiteY2" fmla="*/ 0 h 1266387"/>
              <a:gd name="connsiteX3" fmla="*/ 9134540 w 9134540"/>
              <a:gd name="connsiteY3" fmla="*/ 83976 h 1266387"/>
              <a:gd name="connsiteX4" fmla="*/ 6315286 w 9134540"/>
              <a:gd name="connsiteY4" fmla="*/ 1266387 h 1266387"/>
              <a:gd name="connsiteX5" fmla="*/ 65 w 9134540"/>
              <a:gd name="connsiteY5" fmla="*/ 195943 h 1266387"/>
              <a:gd name="connsiteX6" fmla="*/ 2252 w 9134540"/>
              <a:gd name="connsiteY6" fmla="*/ 116731 h 1266387"/>
              <a:gd name="connsiteX0" fmla="*/ 2252 w 9134540"/>
              <a:gd name="connsiteY0" fmla="*/ 152450 h 1302106"/>
              <a:gd name="connsiteX1" fmla="*/ 6307948 w 9134540"/>
              <a:gd name="connsiteY1" fmla="*/ 1225277 h 1302106"/>
              <a:gd name="connsiteX2" fmla="*/ 8932134 w 9134540"/>
              <a:gd name="connsiteY2" fmla="*/ 0 h 1302106"/>
              <a:gd name="connsiteX3" fmla="*/ 9134540 w 9134540"/>
              <a:gd name="connsiteY3" fmla="*/ 119695 h 1302106"/>
              <a:gd name="connsiteX4" fmla="*/ 6315286 w 9134540"/>
              <a:gd name="connsiteY4" fmla="*/ 1302106 h 1302106"/>
              <a:gd name="connsiteX5" fmla="*/ 65 w 9134540"/>
              <a:gd name="connsiteY5" fmla="*/ 231662 h 1302106"/>
              <a:gd name="connsiteX6" fmla="*/ 2252 w 9134540"/>
              <a:gd name="connsiteY6" fmla="*/ 152450 h 1302106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34540 w 9144066"/>
              <a:gd name="connsiteY3" fmla="*/ 88739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051196 w 9144066"/>
              <a:gd name="connsiteY3" fmla="*/ 236376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41683 w 9144066"/>
              <a:gd name="connsiteY3" fmla="*/ 79214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66" h="1271150">
                <a:moveTo>
                  <a:pt x="2252" y="121494"/>
                </a:moveTo>
                <a:lnTo>
                  <a:pt x="6307948" y="1194321"/>
                </a:lnTo>
                <a:lnTo>
                  <a:pt x="9144066" y="0"/>
                </a:lnTo>
                <a:cubicBezTo>
                  <a:pt x="9143272" y="26405"/>
                  <a:pt x="9142477" y="52809"/>
                  <a:pt x="9141683" y="79214"/>
                </a:cubicBezTo>
                <a:lnTo>
                  <a:pt x="6315286" y="1271150"/>
                </a:lnTo>
                <a:lnTo>
                  <a:pt x="65" y="200706"/>
                </a:lnTo>
                <a:cubicBezTo>
                  <a:pt x="0" y="172714"/>
                  <a:pt x="2317" y="149486"/>
                  <a:pt x="2252" y="12149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6D12E-2748-4267-B446-3B251FB1D5B4}" type="datetime1">
              <a:rPr lang="en-US" smtClean="0"/>
              <a:t>10/10/2023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8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24BB6-03DC-4197-8212-CE412EE43C13}" type="datetime1">
              <a:rPr lang="en-US" smtClean="0"/>
              <a:t>10/10/2023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8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66EA9-A175-41F7-BCD8-C5D81AA59C6D}" type="datetime1">
              <a:rPr lang="en-US" smtClean="0"/>
              <a:t>10/10/2023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00201"/>
            <a:ext cx="7772400" cy="3733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E67D3-60E4-4D27-9E0B-6D034DBF6EC1}" type="datetime1">
              <a:rPr lang="en-US" smtClean="0"/>
              <a:t>10/10/2023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545932"/>
            <a:ext cx="9146383" cy="1314449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33337 h 1214437"/>
              <a:gd name="connsiteX1" fmla="*/ 6305550 w 9134475"/>
              <a:gd name="connsiteY1" fmla="*/ 1100137 h 1214437"/>
              <a:gd name="connsiteX2" fmla="*/ 9044270 w 9134475"/>
              <a:gd name="connsiteY2" fmla="*/ 0 h 1214437"/>
              <a:gd name="connsiteX3" fmla="*/ 9134475 w 9134475"/>
              <a:gd name="connsiteY3" fmla="*/ 1214437 h 1214437"/>
              <a:gd name="connsiteX4" fmla="*/ 0 w 9134475"/>
              <a:gd name="connsiteY4" fmla="*/ 1214437 h 1214437"/>
              <a:gd name="connsiteX5" fmla="*/ 0 w 9134475"/>
              <a:gd name="connsiteY5" fmla="*/ 33337 h 1214437"/>
              <a:gd name="connsiteX0" fmla="*/ 0 w 9134475"/>
              <a:gd name="connsiteY0" fmla="*/ 130968 h 1312068"/>
              <a:gd name="connsiteX1" fmla="*/ 6305550 w 9134475"/>
              <a:gd name="connsiteY1" fmla="*/ 1197768 h 1312068"/>
              <a:gd name="connsiteX2" fmla="*/ 9113111 w 9134475"/>
              <a:gd name="connsiteY2" fmla="*/ 0 h 1312068"/>
              <a:gd name="connsiteX3" fmla="*/ 9134475 w 9134475"/>
              <a:gd name="connsiteY3" fmla="*/ 1312068 h 1312068"/>
              <a:gd name="connsiteX4" fmla="*/ 0 w 9134475"/>
              <a:gd name="connsiteY4" fmla="*/ 1312068 h 1312068"/>
              <a:gd name="connsiteX5" fmla="*/ 0 w 9134475"/>
              <a:gd name="connsiteY5" fmla="*/ 130968 h 1312068"/>
              <a:gd name="connsiteX0" fmla="*/ 0 w 9113111"/>
              <a:gd name="connsiteY0" fmla="*/ 130968 h 1312068"/>
              <a:gd name="connsiteX1" fmla="*/ 6305550 w 9113111"/>
              <a:gd name="connsiteY1" fmla="*/ 1197768 h 1312068"/>
              <a:gd name="connsiteX2" fmla="*/ 9113111 w 9113111"/>
              <a:gd name="connsiteY2" fmla="*/ 0 h 1312068"/>
              <a:gd name="connsiteX3" fmla="*/ 8958813 w 9113111"/>
              <a:gd name="connsiteY3" fmla="*/ 1009649 h 1312068"/>
              <a:gd name="connsiteX4" fmla="*/ 0 w 9113111"/>
              <a:gd name="connsiteY4" fmla="*/ 1312068 h 1312068"/>
              <a:gd name="connsiteX5" fmla="*/ 0 w 9113111"/>
              <a:gd name="connsiteY5" fmla="*/ 130968 h 1312068"/>
              <a:gd name="connsiteX0" fmla="*/ 0 w 9117860"/>
              <a:gd name="connsiteY0" fmla="*/ 130968 h 1314449"/>
              <a:gd name="connsiteX1" fmla="*/ 6305550 w 9117860"/>
              <a:gd name="connsiteY1" fmla="*/ 1197768 h 1314449"/>
              <a:gd name="connsiteX2" fmla="*/ 9113111 w 9117860"/>
              <a:gd name="connsiteY2" fmla="*/ 0 h 1314449"/>
              <a:gd name="connsiteX3" fmla="*/ 9117860 w 9117860"/>
              <a:gd name="connsiteY3" fmla="*/ 1314449 h 1314449"/>
              <a:gd name="connsiteX4" fmla="*/ 0 w 9117860"/>
              <a:gd name="connsiteY4" fmla="*/ 1312068 h 1314449"/>
              <a:gd name="connsiteX5" fmla="*/ 0 w 9117860"/>
              <a:gd name="connsiteY5" fmla="*/ 130968 h 1314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17860" h="1314449">
                <a:moveTo>
                  <a:pt x="0" y="130968"/>
                </a:moveTo>
                <a:lnTo>
                  <a:pt x="6305550" y="1197768"/>
                </a:lnTo>
                <a:lnTo>
                  <a:pt x="9113111" y="0"/>
                </a:lnTo>
                <a:lnTo>
                  <a:pt x="9117860" y="1314449"/>
                </a:lnTo>
                <a:lnTo>
                  <a:pt x="0" y="1312068"/>
                </a:lnTo>
                <a:lnTo>
                  <a:pt x="0" y="130968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40000"/>
                  <a:lumOff val="60000"/>
                </a:schemeClr>
              </a:gs>
              <a:gs pos="5000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14000">
                <a:srgbClr val="333333"/>
              </a:gs>
              <a:gs pos="83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41000">
                <a:srgbClr val="000000">
                  <a:alpha val="0"/>
                </a:srgbClr>
              </a:gs>
              <a:gs pos="57000">
                <a:srgbClr val="4D4D4D"/>
              </a:gs>
              <a:gs pos="100000">
                <a:srgbClr val="000000">
                  <a:alpha val="0"/>
                </a:srgbClr>
              </a:gs>
            </a:gsLst>
            <a:lin ang="6000000" scaled="0"/>
          </a:gra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633787"/>
            <a:ext cx="7772400" cy="1362075"/>
          </a:xfrm>
        </p:spPr>
        <p:txBody>
          <a:bodyPr anchor="t"/>
          <a:lstStyle>
            <a:lvl1pPr algn="l">
              <a:defRPr sz="4000" b="0" i="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33600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5262465"/>
            <a:ext cx="9144000" cy="7464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 10"/>
          <p:cNvSpPr/>
          <p:nvPr/>
        </p:nvSpPr>
        <p:spPr>
          <a:xfrm>
            <a:off x="130" y="5502670"/>
            <a:ext cx="9144066" cy="1271150"/>
          </a:xfrm>
          <a:custGeom>
            <a:avLst/>
            <a:gdLst>
              <a:gd name="connsiteX0" fmla="*/ 9331 w 9144000"/>
              <a:gd name="connsiteY0" fmla="*/ 111968 h 1278294"/>
              <a:gd name="connsiteX1" fmla="*/ 6288833 w 9144000"/>
              <a:gd name="connsiteY1" fmla="*/ 1194319 h 1278294"/>
              <a:gd name="connsiteX2" fmla="*/ 9144000 w 9144000"/>
              <a:gd name="connsiteY2" fmla="*/ 0 h 1278294"/>
              <a:gd name="connsiteX3" fmla="*/ 9144000 w 9144000"/>
              <a:gd name="connsiteY3" fmla="*/ 83976 h 1278294"/>
              <a:gd name="connsiteX4" fmla="*/ 6279502 w 9144000"/>
              <a:gd name="connsiteY4" fmla="*/ 1278294 h 1278294"/>
              <a:gd name="connsiteX5" fmla="*/ 0 w 9144000"/>
              <a:gd name="connsiteY5" fmla="*/ 195943 h 1278294"/>
              <a:gd name="connsiteX6" fmla="*/ 9331 w 9144000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71644 w 9134669"/>
              <a:gd name="connsiteY5" fmla="*/ 388824 h 1278294"/>
              <a:gd name="connsiteX6" fmla="*/ 0 w 9134669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94 w 9134669"/>
              <a:gd name="connsiteY5" fmla="*/ 195943 h 1278294"/>
              <a:gd name="connsiteX6" fmla="*/ 0 w 9134669"/>
              <a:gd name="connsiteY6" fmla="*/ 111968 h 1278294"/>
              <a:gd name="connsiteX0" fmla="*/ 49877 w 9134540"/>
              <a:gd name="connsiteY0" fmla="*/ 42912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49877 w 9134540"/>
              <a:gd name="connsiteY6" fmla="*/ 42912 h 1278294"/>
              <a:gd name="connsiteX0" fmla="*/ 2252 w 9134540"/>
              <a:gd name="connsiteY0" fmla="*/ 116731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279373 w 9134540"/>
              <a:gd name="connsiteY1" fmla="*/ 1234801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307948 w 9134540"/>
              <a:gd name="connsiteY1" fmla="*/ 1189558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28287"/>
              <a:gd name="connsiteX1" fmla="*/ 6307948 w 9134540"/>
              <a:gd name="connsiteY1" fmla="*/ 1189558 h 1228287"/>
              <a:gd name="connsiteX2" fmla="*/ 9134540 w 9134540"/>
              <a:gd name="connsiteY2" fmla="*/ 0 h 1228287"/>
              <a:gd name="connsiteX3" fmla="*/ 9134540 w 9134540"/>
              <a:gd name="connsiteY3" fmla="*/ 83976 h 1228287"/>
              <a:gd name="connsiteX4" fmla="*/ 6270042 w 9134540"/>
              <a:gd name="connsiteY4" fmla="*/ 1228287 h 1228287"/>
              <a:gd name="connsiteX5" fmla="*/ 65 w 9134540"/>
              <a:gd name="connsiteY5" fmla="*/ 195943 h 1228287"/>
              <a:gd name="connsiteX6" fmla="*/ 2252 w 9134540"/>
              <a:gd name="connsiteY6" fmla="*/ 116731 h 1228287"/>
              <a:gd name="connsiteX0" fmla="*/ 2252 w 9134540"/>
              <a:gd name="connsiteY0" fmla="*/ 116731 h 1266387"/>
              <a:gd name="connsiteX1" fmla="*/ 6307948 w 9134540"/>
              <a:gd name="connsiteY1" fmla="*/ 1189558 h 1266387"/>
              <a:gd name="connsiteX2" fmla="*/ 9134540 w 9134540"/>
              <a:gd name="connsiteY2" fmla="*/ 0 h 1266387"/>
              <a:gd name="connsiteX3" fmla="*/ 9134540 w 9134540"/>
              <a:gd name="connsiteY3" fmla="*/ 83976 h 1266387"/>
              <a:gd name="connsiteX4" fmla="*/ 6315286 w 9134540"/>
              <a:gd name="connsiteY4" fmla="*/ 1266387 h 1266387"/>
              <a:gd name="connsiteX5" fmla="*/ 65 w 9134540"/>
              <a:gd name="connsiteY5" fmla="*/ 195943 h 1266387"/>
              <a:gd name="connsiteX6" fmla="*/ 2252 w 9134540"/>
              <a:gd name="connsiteY6" fmla="*/ 116731 h 1266387"/>
              <a:gd name="connsiteX0" fmla="*/ 2252 w 9134540"/>
              <a:gd name="connsiteY0" fmla="*/ 152450 h 1302106"/>
              <a:gd name="connsiteX1" fmla="*/ 6307948 w 9134540"/>
              <a:gd name="connsiteY1" fmla="*/ 1225277 h 1302106"/>
              <a:gd name="connsiteX2" fmla="*/ 8932134 w 9134540"/>
              <a:gd name="connsiteY2" fmla="*/ 0 h 1302106"/>
              <a:gd name="connsiteX3" fmla="*/ 9134540 w 9134540"/>
              <a:gd name="connsiteY3" fmla="*/ 119695 h 1302106"/>
              <a:gd name="connsiteX4" fmla="*/ 6315286 w 9134540"/>
              <a:gd name="connsiteY4" fmla="*/ 1302106 h 1302106"/>
              <a:gd name="connsiteX5" fmla="*/ 65 w 9134540"/>
              <a:gd name="connsiteY5" fmla="*/ 231662 h 1302106"/>
              <a:gd name="connsiteX6" fmla="*/ 2252 w 9134540"/>
              <a:gd name="connsiteY6" fmla="*/ 152450 h 1302106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34540 w 9144066"/>
              <a:gd name="connsiteY3" fmla="*/ 88739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051196 w 9144066"/>
              <a:gd name="connsiteY3" fmla="*/ 236376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41683 w 9144066"/>
              <a:gd name="connsiteY3" fmla="*/ 79214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66" h="1271150">
                <a:moveTo>
                  <a:pt x="2252" y="121494"/>
                </a:moveTo>
                <a:lnTo>
                  <a:pt x="6307948" y="1194321"/>
                </a:lnTo>
                <a:lnTo>
                  <a:pt x="9144066" y="0"/>
                </a:lnTo>
                <a:cubicBezTo>
                  <a:pt x="9143272" y="26405"/>
                  <a:pt x="9142477" y="52809"/>
                  <a:pt x="9141683" y="79214"/>
                </a:cubicBezTo>
                <a:lnTo>
                  <a:pt x="6315286" y="1271150"/>
                </a:lnTo>
                <a:lnTo>
                  <a:pt x="65" y="200706"/>
                </a:lnTo>
                <a:cubicBezTo>
                  <a:pt x="0" y="172714"/>
                  <a:pt x="2317" y="149486"/>
                  <a:pt x="2252" y="12149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2DAB7-38E7-443B-8E03-D2CCAEFBE4DA}" type="datetime1">
              <a:rPr lang="en-US" smtClean="0"/>
              <a:t>10/10/2023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8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 10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08150-1923-438E-8203-0E40D7FF5AF4}" type="datetime1">
              <a:rPr lang="en-US" smtClean="0"/>
              <a:t>10/10/2023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685800" y="1536192"/>
            <a:ext cx="3657600" cy="38770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4"/>
          </p:nvPr>
        </p:nvSpPr>
        <p:spPr>
          <a:xfrm>
            <a:off x="4800600" y="1536192"/>
            <a:ext cx="3657600" cy="38770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1"/>
              </a:gs>
              <a:gs pos="40000">
                <a:schemeClr val="accent1">
                  <a:lumMod val="40000"/>
                  <a:lumOff val="60000"/>
                </a:schemeClr>
              </a:gs>
              <a:gs pos="4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52000">
                <a:schemeClr val="accent3">
                  <a:lumMod val="40000"/>
                  <a:lumOff val="60000"/>
                </a:schemeClr>
              </a:gs>
              <a:gs pos="66000">
                <a:schemeClr val="accent3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535113"/>
            <a:ext cx="3657600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535113"/>
            <a:ext cx="3657600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Freeform 11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Freeform 12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10BA7-D226-495B-A757-165737818656}" type="datetime1">
              <a:rPr lang="en-US" smtClean="0"/>
              <a:t>10/10/2023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3"/>
          </p:nvPr>
        </p:nvSpPr>
        <p:spPr>
          <a:xfrm>
            <a:off x="685800" y="2209800"/>
            <a:ext cx="3657600" cy="3200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7" name="Content Placeholder 16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657600" cy="3200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/>
          <p:nvPr/>
        </p:nvSpPr>
        <p:spPr>
          <a:xfrm>
            <a:off x="1" y="5010151"/>
            <a:ext cx="7439025" cy="157162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15827" h="1571625">
                <a:moveTo>
                  <a:pt x="0" y="0"/>
                </a:moveTo>
                <a:lnTo>
                  <a:pt x="7415827" y="866775"/>
                </a:lnTo>
                <a:lnTo>
                  <a:pt x="0" y="157162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24000">
                <a:srgbClr val="333333"/>
              </a:gs>
              <a:gs pos="90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Freeform 6"/>
          <p:cNvSpPr/>
          <p:nvPr/>
        </p:nvSpPr>
        <p:spPr>
          <a:xfrm>
            <a:off x="0" y="5731667"/>
            <a:ext cx="9147178" cy="1126333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0 w 9144000"/>
              <a:gd name="connsiteY3" fmla="*/ 1065657 h 1075182"/>
              <a:gd name="connsiteX4" fmla="*/ 20 w 9144000"/>
              <a:gd name="connsiteY4" fmla="*/ 818007 h 1075182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854092 w 9124990"/>
              <a:gd name="connsiteY2" fmla="*/ 585026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9122615 w 9124990"/>
              <a:gd name="connsiteY2" fmla="*/ 1063889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766171 w 9124990"/>
              <a:gd name="connsiteY2" fmla="*/ 508228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8161"/>
              <a:gd name="connsiteY0" fmla="*/ 818007 h 1068407"/>
              <a:gd name="connsiteX1" fmla="*/ 9124990 w 9128161"/>
              <a:gd name="connsiteY1" fmla="*/ 0 h 1068407"/>
              <a:gd name="connsiteX2" fmla="*/ 9127369 w 9128161"/>
              <a:gd name="connsiteY2" fmla="*/ 1068407 h 1068407"/>
              <a:gd name="connsiteX3" fmla="*/ 0 w 9128161"/>
              <a:gd name="connsiteY3" fmla="*/ 1065657 h 1068407"/>
              <a:gd name="connsiteX4" fmla="*/ 20 w 9128161"/>
              <a:gd name="connsiteY4" fmla="*/ 818007 h 1068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28161" h="1068407">
                <a:moveTo>
                  <a:pt x="20" y="818007"/>
                </a:moveTo>
                <a:lnTo>
                  <a:pt x="9124990" y="0"/>
                </a:lnTo>
                <a:cubicBezTo>
                  <a:pt x="9124198" y="354630"/>
                  <a:pt x="9128161" y="713777"/>
                  <a:pt x="9127369" y="1068407"/>
                </a:cubicBezTo>
                <a:lnTo>
                  <a:pt x="0" y="1065657"/>
                </a:lnTo>
                <a:cubicBezTo>
                  <a:pt x="7" y="983107"/>
                  <a:pt x="13" y="900557"/>
                  <a:pt x="20" y="818007"/>
                </a:cubicBezTo>
                <a:close/>
              </a:path>
            </a:pathLst>
          </a:custGeom>
          <a:gradFill>
            <a:gsLst>
              <a:gs pos="39000">
                <a:schemeClr val="accent1"/>
              </a:gs>
              <a:gs pos="50000">
                <a:schemeClr val="accent1">
                  <a:lumMod val="40000"/>
                  <a:lumOff val="60000"/>
                </a:schemeClr>
              </a:gs>
              <a:gs pos="5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0" y="4973410"/>
            <a:ext cx="7674867" cy="928299"/>
          </a:xfrm>
          <a:custGeom>
            <a:avLst/>
            <a:gdLst>
              <a:gd name="connsiteX0" fmla="*/ 0 w 7548466"/>
              <a:gd name="connsiteY0" fmla="*/ 0 h 933061"/>
              <a:gd name="connsiteX1" fmla="*/ 9331 w 7548466"/>
              <a:gd name="connsiteY1" fmla="*/ 65314 h 933061"/>
              <a:gd name="connsiteX2" fmla="*/ 7221894 w 7548466"/>
              <a:gd name="connsiteY2" fmla="*/ 933061 h 933061"/>
              <a:gd name="connsiteX3" fmla="*/ 7548466 w 7548466"/>
              <a:gd name="connsiteY3" fmla="*/ 914400 h 933061"/>
              <a:gd name="connsiteX4" fmla="*/ 0 w 7548466"/>
              <a:gd name="connsiteY4" fmla="*/ 0 h 933061"/>
              <a:gd name="connsiteX0" fmla="*/ 131163 w 7539135"/>
              <a:gd name="connsiteY0" fmla="*/ 0 h 1042598"/>
              <a:gd name="connsiteX1" fmla="*/ 0 w 7539135"/>
              <a:gd name="connsiteY1" fmla="*/ 174851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0 w 7407972"/>
              <a:gd name="connsiteY0" fmla="*/ 0 h 1042598"/>
              <a:gd name="connsiteX1" fmla="*/ 85531 w 7407972"/>
              <a:gd name="connsiteY1" fmla="*/ 134370 h 1042598"/>
              <a:gd name="connsiteX2" fmla="*/ 7081400 w 7407972"/>
              <a:gd name="connsiteY2" fmla="*/ 1042598 h 1042598"/>
              <a:gd name="connsiteX3" fmla="*/ 7407972 w 7407972"/>
              <a:gd name="connsiteY3" fmla="*/ 1023937 h 1042598"/>
              <a:gd name="connsiteX4" fmla="*/ 0 w 7407972"/>
              <a:gd name="connsiteY4" fmla="*/ 0 h 1042598"/>
              <a:gd name="connsiteX0" fmla="*/ 131163 w 7539135"/>
              <a:gd name="connsiteY0" fmla="*/ 0 h 1042598"/>
              <a:gd name="connsiteX1" fmla="*/ 0 w 7539135"/>
              <a:gd name="connsiteY1" fmla="*/ 193902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59725 w 7539135"/>
              <a:gd name="connsiteY0" fmla="*/ 0 h 892580"/>
              <a:gd name="connsiteX1" fmla="*/ 0 w 7539135"/>
              <a:gd name="connsiteY1" fmla="*/ 43884 h 892580"/>
              <a:gd name="connsiteX2" fmla="*/ 7212563 w 7539135"/>
              <a:gd name="connsiteY2" fmla="*/ 892580 h 892580"/>
              <a:gd name="connsiteX3" fmla="*/ 7539135 w 7539135"/>
              <a:gd name="connsiteY3" fmla="*/ 873919 h 892580"/>
              <a:gd name="connsiteX4" fmla="*/ 59725 w 7539135"/>
              <a:gd name="connsiteY4" fmla="*/ 0 h 892580"/>
              <a:gd name="connsiteX0" fmla="*/ 194 w 7539135"/>
              <a:gd name="connsiteY0" fmla="*/ 0 h 923536"/>
              <a:gd name="connsiteX1" fmla="*/ 0 w 7539135"/>
              <a:gd name="connsiteY1" fmla="*/ 74840 h 923536"/>
              <a:gd name="connsiteX2" fmla="*/ 7212563 w 7539135"/>
              <a:gd name="connsiteY2" fmla="*/ 923536 h 923536"/>
              <a:gd name="connsiteX3" fmla="*/ 7539135 w 7539135"/>
              <a:gd name="connsiteY3" fmla="*/ 904875 h 923536"/>
              <a:gd name="connsiteX4" fmla="*/ 194 w 7539135"/>
              <a:gd name="connsiteY4" fmla="*/ 0 h 923536"/>
              <a:gd name="connsiteX0" fmla="*/ 194 w 7539135"/>
              <a:gd name="connsiteY0" fmla="*/ 0 h 904875"/>
              <a:gd name="connsiteX1" fmla="*/ 0 w 7539135"/>
              <a:gd name="connsiteY1" fmla="*/ 74840 h 904875"/>
              <a:gd name="connsiteX2" fmla="*/ 7212563 w 7539135"/>
              <a:gd name="connsiteY2" fmla="*/ 883055 h 904875"/>
              <a:gd name="connsiteX3" fmla="*/ 7539135 w 7539135"/>
              <a:gd name="connsiteY3" fmla="*/ 904875 h 904875"/>
              <a:gd name="connsiteX4" fmla="*/ 194 w 7539135"/>
              <a:gd name="connsiteY4" fmla="*/ 0 h 904875"/>
              <a:gd name="connsiteX0" fmla="*/ 194 w 7703442"/>
              <a:gd name="connsiteY0" fmla="*/ 0 h 1016794"/>
              <a:gd name="connsiteX1" fmla="*/ 0 w 7703442"/>
              <a:gd name="connsiteY1" fmla="*/ 74840 h 1016794"/>
              <a:gd name="connsiteX2" fmla="*/ 7212563 w 7703442"/>
              <a:gd name="connsiteY2" fmla="*/ 883055 h 1016794"/>
              <a:gd name="connsiteX3" fmla="*/ 7703442 w 7703442"/>
              <a:gd name="connsiteY3" fmla="*/ 1016794 h 1016794"/>
              <a:gd name="connsiteX4" fmla="*/ 194 w 7703442"/>
              <a:gd name="connsiteY4" fmla="*/ 0 h 1016794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12563 w 7674867"/>
              <a:gd name="connsiteY2" fmla="*/ 883055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30680"/>
              <a:gd name="connsiteX1" fmla="*/ 0 w 7674867"/>
              <a:gd name="connsiteY1" fmla="*/ 74840 h 930680"/>
              <a:gd name="connsiteX2" fmla="*/ 7293526 w 7674867"/>
              <a:gd name="connsiteY2" fmla="*/ 930680 h 930680"/>
              <a:gd name="connsiteX3" fmla="*/ 7674867 w 7674867"/>
              <a:gd name="connsiteY3" fmla="*/ 897731 h 930680"/>
              <a:gd name="connsiteX4" fmla="*/ 194 w 7674867"/>
              <a:gd name="connsiteY4" fmla="*/ 0 h 930680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3526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38758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8289 w 7674867"/>
              <a:gd name="connsiteY2" fmla="*/ 661599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28299"/>
              <a:gd name="connsiteX1" fmla="*/ 0 w 7674867"/>
              <a:gd name="connsiteY1" fmla="*/ 74840 h 928299"/>
              <a:gd name="connsiteX2" fmla="*/ 7298289 w 7674867"/>
              <a:gd name="connsiteY2" fmla="*/ 928299 h 928299"/>
              <a:gd name="connsiteX3" fmla="*/ 7674867 w 7674867"/>
              <a:gd name="connsiteY3" fmla="*/ 897731 h 928299"/>
              <a:gd name="connsiteX4" fmla="*/ 194 w 7674867"/>
              <a:gd name="connsiteY4" fmla="*/ 0 h 928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74867" h="928299">
                <a:moveTo>
                  <a:pt x="194" y="0"/>
                </a:moveTo>
                <a:cubicBezTo>
                  <a:pt x="129" y="24947"/>
                  <a:pt x="65" y="49893"/>
                  <a:pt x="0" y="74840"/>
                </a:cubicBezTo>
                <a:lnTo>
                  <a:pt x="7298289" y="928299"/>
                </a:lnTo>
                <a:lnTo>
                  <a:pt x="7674867" y="897731"/>
                </a:lnTo>
                <a:lnTo>
                  <a:pt x="19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8"/>
          <p:cNvSpPr/>
          <p:nvPr/>
        </p:nvSpPr>
        <p:spPr>
          <a:xfrm>
            <a:off x="-2382" y="5696242"/>
            <a:ext cx="9146382" cy="930294"/>
          </a:xfrm>
          <a:custGeom>
            <a:avLst/>
            <a:gdLst>
              <a:gd name="connsiteX0" fmla="*/ 9153331 w 9153331"/>
              <a:gd name="connsiteY0" fmla="*/ 0 h 951723"/>
              <a:gd name="connsiteX1" fmla="*/ 0 w 9153331"/>
              <a:gd name="connsiteY1" fmla="*/ 867747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3331 w 9153331"/>
              <a:gd name="connsiteY0" fmla="*/ 0 h 951723"/>
              <a:gd name="connsiteX1" fmla="*/ 107265 w 9153331"/>
              <a:gd name="connsiteY1" fmla="*/ 901085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5715 w 9155715"/>
              <a:gd name="connsiteY0" fmla="*/ 0 h 951723"/>
              <a:gd name="connsiteX1" fmla="*/ 0 w 9155715"/>
              <a:gd name="connsiteY1" fmla="*/ 865366 h 951723"/>
              <a:gd name="connsiteX2" fmla="*/ 2384 w 9155715"/>
              <a:gd name="connsiteY2" fmla="*/ 951723 h 951723"/>
              <a:gd name="connsiteX3" fmla="*/ 9155715 w 9155715"/>
              <a:gd name="connsiteY3" fmla="*/ 83976 h 951723"/>
              <a:gd name="connsiteX4" fmla="*/ 9155715 w 9155715"/>
              <a:gd name="connsiteY4" fmla="*/ 0 h 951723"/>
              <a:gd name="connsiteX0" fmla="*/ 9155715 w 9155715"/>
              <a:gd name="connsiteY0" fmla="*/ 0 h 894573"/>
              <a:gd name="connsiteX1" fmla="*/ 0 w 9155715"/>
              <a:gd name="connsiteY1" fmla="*/ 865366 h 894573"/>
              <a:gd name="connsiteX2" fmla="*/ 197847 w 9155715"/>
              <a:gd name="connsiteY2" fmla="*/ 894573 h 894573"/>
              <a:gd name="connsiteX3" fmla="*/ 9155715 w 9155715"/>
              <a:gd name="connsiteY3" fmla="*/ 83976 h 894573"/>
              <a:gd name="connsiteX4" fmla="*/ 9155715 w 9155715"/>
              <a:gd name="connsiteY4" fmla="*/ 0 h 894573"/>
              <a:gd name="connsiteX0" fmla="*/ 9155715 w 9155715"/>
              <a:gd name="connsiteY0" fmla="*/ 0 h 946961"/>
              <a:gd name="connsiteX1" fmla="*/ 0 w 9155715"/>
              <a:gd name="connsiteY1" fmla="*/ 865366 h 946961"/>
              <a:gd name="connsiteX2" fmla="*/ 4768 w 9155715"/>
              <a:gd name="connsiteY2" fmla="*/ 946961 h 946961"/>
              <a:gd name="connsiteX3" fmla="*/ 9155715 w 9155715"/>
              <a:gd name="connsiteY3" fmla="*/ 83976 h 946961"/>
              <a:gd name="connsiteX4" fmla="*/ 9155715 w 9155715"/>
              <a:gd name="connsiteY4" fmla="*/ 0 h 946961"/>
              <a:gd name="connsiteX0" fmla="*/ 9155715 w 9155715"/>
              <a:gd name="connsiteY0" fmla="*/ 0 h 894574"/>
              <a:gd name="connsiteX1" fmla="*/ 0 w 9155715"/>
              <a:gd name="connsiteY1" fmla="*/ 865366 h 894574"/>
              <a:gd name="connsiteX2" fmla="*/ 97732 w 9155715"/>
              <a:gd name="connsiteY2" fmla="*/ 894574 h 894574"/>
              <a:gd name="connsiteX3" fmla="*/ 9155715 w 9155715"/>
              <a:gd name="connsiteY3" fmla="*/ 83976 h 894574"/>
              <a:gd name="connsiteX4" fmla="*/ 9155715 w 9155715"/>
              <a:gd name="connsiteY4" fmla="*/ 0 h 894574"/>
              <a:gd name="connsiteX0" fmla="*/ 9155715 w 9155715"/>
              <a:gd name="connsiteY0" fmla="*/ 0 h 939818"/>
              <a:gd name="connsiteX1" fmla="*/ 0 w 9155715"/>
              <a:gd name="connsiteY1" fmla="*/ 865366 h 939818"/>
              <a:gd name="connsiteX2" fmla="*/ 2384 w 9155715"/>
              <a:gd name="connsiteY2" fmla="*/ 939818 h 939818"/>
              <a:gd name="connsiteX3" fmla="*/ 9155715 w 9155715"/>
              <a:gd name="connsiteY3" fmla="*/ 83976 h 939818"/>
              <a:gd name="connsiteX4" fmla="*/ 9155715 w 9155715"/>
              <a:gd name="connsiteY4" fmla="*/ 0 h 939818"/>
              <a:gd name="connsiteX0" fmla="*/ 9015078 w 9155715"/>
              <a:gd name="connsiteY0" fmla="*/ 0 h 873143"/>
              <a:gd name="connsiteX1" fmla="*/ 0 w 9155715"/>
              <a:gd name="connsiteY1" fmla="*/ 798691 h 873143"/>
              <a:gd name="connsiteX2" fmla="*/ 2384 w 9155715"/>
              <a:gd name="connsiteY2" fmla="*/ 873143 h 873143"/>
              <a:gd name="connsiteX3" fmla="*/ 9155715 w 9155715"/>
              <a:gd name="connsiteY3" fmla="*/ 17301 h 873143"/>
              <a:gd name="connsiteX4" fmla="*/ 9015078 w 9155715"/>
              <a:gd name="connsiteY4" fmla="*/ 0 h 873143"/>
              <a:gd name="connsiteX0" fmla="*/ 9160482 w 9160482"/>
              <a:gd name="connsiteY0" fmla="*/ 0 h 930293"/>
              <a:gd name="connsiteX1" fmla="*/ 0 w 9160482"/>
              <a:gd name="connsiteY1" fmla="*/ 855841 h 930293"/>
              <a:gd name="connsiteX2" fmla="*/ 2384 w 9160482"/>
              <a:gd name="connsiteY2" fmla="*/ 930293 h 930293"/>
              <a:gd name="connsiteX3" fmla="*/ 9155715 w 9160482"/>
              <a:gd name="connsiteY3" fmla="*/ 74451 h 930293"/>
              <a:gd name="connsiteX4" fmla="*/ 9160482 w 9160482"/>
              <a:gd name="connsiteY4" fmla="*/ 0 h 930293"/>
              <a:gd name="connsiteX0" fmla="*/ 9072286 w 9155715"/>
              <a:gd name="connsiteY0" fmla="*/ 0 h 885050"/>
              <a:gd name="connsiteX1" fmla="*/ 0 w 9155715"/>
              <a:gd name="connsiteY1" fmla="*/ 810598 h 885050"/>
              <a:gd name="connsiteX2" fmla="*/ 2384 w 9155715"/>
              <a:gd name="connsiteY2" fmla="*/ 885050 h 885050"/>
              <a:gd name="connsiteX3" fmla="*/ 9155715 w 9155715"/>
              <a:gd name="connsiteY3" fmla="*/ 29208 h 885050"/>
              <a:gd name="connsiteX4" fmla="*/ 9072286 w 9155715"/>
              <a:gd name="connsiteY4" fmla="*/ 0 h 885050"/>
              <a:gd name="connsiteX0" fmla="*/ 9155715 w 9155715"/>
              <a:gd name="connsiteY0" fmla="*/ 0 h 930294"/>
              <a:gd name="connsiteX1" fmla="*/ 0 w 9155715"/>
              <a:gd name="connsiteY1" fmla="*/ 855842 h 930294"/>
              <a:gd name="connsiteX2" fmla="*/ 2384 w 9155715"/>
              <a:gd name="connsiteY2" fmla="*/ 930294 h 930294"/>
              <a:gd name="connsiteX3" fmla="*/ 9155715 w 9155715"/>
              <a:gd name="connsiteY3" fmla="*/ 74452 h 930294"/>
              <a:gd name="connsiteX4" fmla="*/ 9155715 w 9155715"/>
              <a:gd name="connsiteY4" fmla="*/ 0 h 93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5715" h="930294">
                <a:moveTo>
                  <a:pt x="9155715" y="0"/>
                </a:moveTo>
                <a:lnTo>
                  <a:pt x="0" y="855842"/>
                </a:lnTo>
                <a:cubicBezTo>
                  <a:pt x="795" y="884628"/>
                  <a:pt x="1589" y="901508"/>
                  <a:pt x="2384" y="930294"/>
                </a:cubicBezTo>
                <a:lnTo>
                  <a:pt x="9155715" y="74452"/>
                </a:lnTo>
                <a:lnTo>
                  <a:pt x="915571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CA505-BFAD-447C-A6C0-75872D0FB81E}" type="datetime1">
              <a:rPr lang="en-US" smtClean="0"/>
              <a:t>10/10/2023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/>
          <p:nvPr/>
        </p:nvSpPr>
        <p:spPr>
          <a:xfrm>
            <a:off x="0" y="5731667"/>
            <a:ext cx="9147178" cy="1126333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0 w 9144000"/>
              <a:gd name="connsiteY3" fmla="*/ 1065657 h 1075182"/>
              <a:gd name="connsiteX4" fmla="*/ 20 w 9144000"/>
              <a:gd name="connsiteY4" fmla="*/ 818007 h 1075182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854092 w 9124990"/>
              <a:gd name="connsiteY2" fmla="*/ 585026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9122615 w 9124990"/>
              <a:gd name="connsiteY2" fmla="*/ 1063889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766171 w 9124990"/>
              <a:gd name="connsiteY2" fmla="*/ 508228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8161"/>
              <a:gd name="connsiteY0" fmla="*/ 818007 h 1068407"/>
              <a:gd name="connsiteX1" fmla="*/ 9124990 w 9128161"/>
              <a:gd name="connsiteY1" fmla="*/ 0 h 1068407"/>
              <a:gd name="connsiteX2" fmla="*/ 9127369 w 9128161"/>
              <a:gd name="connsiteY2" fmla="*/ 1068407 h 1068407"/>
              <a:gd name="connsiteX3" fmla="*/ 0 w 9128161"/>
              <a:gd name="connsiteY3" fmla="*/ 1065657 h 1068407"/>
              <a:gd name="connsiteX4" fmla="*/ 20 w 9128161"/>
              <a:gd name="connsiteY4" fmla="*/ 818007 h 1068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28161" h="1068407">
                <a:moveTo>
                  <a:pt x="20" y="818007"/>
                </a:moveTo>
                <a:lnTo>
                  <a:pt x="9124990" y="0"/>
                </a:lnTo>
                <a:cubicBezTo>
                  <a:pt x="9124198" y="354630"/>
                  <a:pt x="9128161" y="713777"/>
                  <a:pt x="9127369" y="1068407"/>
                </a:cubicBezTo>
                <a:lnTo>
                  <a:pt x="0" y="1065657"/>
                </a:lnTo>
                <a:cubicBezTo>
                  <a:pt x="7" y="983107"/>
                  <a:pt x="13" y="900557"/>
                  <a:pt x="20" y="818007"/>
                </a:cubicBezTo>
                <a:close/>
              </a:path>
            </a:pathLst>
          </a:custGeom>
          <a:gradFill>
            <a:gsLst>
              <a:gs pos="39000">
                <a:schemeClr val="accent3"/>
              </a:gs>
              <a:gs pos="50000">
                <a:schemeClr val="accent3">
                  <a:lumMod val="40000"/>
                  <a:lumOff val="60000"/>
                </a:schemeClr>
              </a:gs>
              <a:gs pos="5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0" y="5381627"/>
            <a:ext cx="3286124" cy="1207294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6996854"/>
              <a:gd name="connsiteY0" fmla="*/ 0 h 1571625"/>
              <a:gd name="connsiteX1" fmla="*/ 6996854 w 6996854"/>
              <a:gd name="connsiteY1" fmla="*/ 1266825 h 1571625"/>
              <a:gd name="connsiteX2" fmla="*/ 0 w 6996854"/>
              <a:gd name="connsiteY2" fmla="*/ 1571625 h 1571625"/>
              <a:gd name="connsiteX3" fmla="*/ 0 w 6996854"/>
              <a:gd name="connsiteY3" fmla="*/ 0 h 1571625"/>
              <a:gd name="connsiteX0" fmla="*/ 0 w 7583417"/>
              <a:gd name="connsiteY0" fmla="*/ 0 h 800100"/>
              <a:gd name="connsiteX1" fmla="*/ 7583417 w 7583417"/>
              <a:gd name="connsiteY1" fmla="*/ 495300 h 800100"/>
              <a:gd name="connsiteX2" fmla="*/ 586563 w 7583417"/>
              <a:gd name="connsiteY2" fmla="*/ 800100 h 800100"/>
              <a:gd name="connsiteX3" fmla="*/ 0 w 7583417"/>
              <a:gd name="connsiteY3" fmla="*/ 0 h 800100"/>
              <a:gd name="connsiteX0" fmla="*/ 0 w 7017803"/>
              <a:gd name="connsiteY0" fmla="*/ 0 h 1200150"/>
              <a:gd name="connsiteX1" fmla="*/ 7017803 w 7017803"/>
              <a:gd name="connsiteY1" fmla="*/ 895350 h 1200150"/>
              <a:gd name="connsiteX2" fmla="*/ 20949 w 7017803"/>
              <a:gd name="connsiteY2" fmla="*/ 1200150 h 1200150"/>
              <a:gd name="connsiteX3" fmla="*/ 0 w 7017803"/>
              <a:gd name="connsiteY3" fmla="*/ 0 h 1200150"/>
              <a:gd name="connsiteX0" fmla="*/ 0 w 6410292"/>
              <a:gd name="connsiteY0" fmla="*/ 0 h 1752600"/>
              <a:gd name="connsiteX1" fmla="*/ 6410292 w 6410292"/>
              <a:gd name="connsiteY1" fmla="*/ 1752600 h 1752600"/>
              <a:gd name="connsiteX2" fmla="*/ 20949 w 6410292"/>
              <a:gd name="connsiteY2" fmla="*/ 1200150 h 1752600"/>
              <a:gd name="connsiteX3" fmla="*/ 0 w 6410292"/>
              <a:gd name="connsiteY3" fmla="*/ 0 h 1752600"/>
              <a:gd name="connsiteX0" fmla="*/ 0 w 7227290"/>
              <a:gd name="connsiteY0" fmla="*/ 0 h 1200150"/>
              <a:gd name="connsiteX1" fmla="*/ 7227290 w 7227290"/>
              <a:gd name="connsiteY1" fmla="*/ 885825 h 1200150"/>
              <a:gd name="connsiteX2" fmla="*/ 20949 w 7227290"/>
              <a:gd name="connsiteY2" fmla="*/ 1200150 h 1200150"/>
              <a:gd name="connsiteX3" fmla="*/ 0 w 7227290"/>
              <a:gd name="connsiteY3" fmla="*/ 0 h 1200150"/>
              <a:gd name="connsiteX0" fmla="*/ 0 w 7227290"/>
              <a:gd name="connsiteY0" fmla="*/ 0 h 885825"/>
              <a:gd name="connsiteX1" fmla="*/ 7227290 w 7227290"/>
              <a:gd name="connsiteY1" fmla="*/ 885825 h 885825"/>
              <a:gd name="connsiteX2" fmla="*/ 555141 w 7227290"/>
              <a:gd name="connsiteY2" fmla="*/ 862013 h 885825"/>
              <a:gd name="connsiteX3" fmla="*/ 0 w 7227290"/>
              <a:gd name="connsiteY3" fmla="*/ 0 h 885825"/>
              <a:gd name="connsiteX0" fmla="*/ 0 w 7227290"/>
              <a:gd name="connsiteY0" fmla="*/ 0 h 1207294"/>
              <a:gd name="connsiteX1" fmla="*/ 7227290 w 7227290"/>
              <a:gd name="connsiteY1" fmla="*/ 885825 h 1207294"/>
              <a:gd name="connsiteX2" fmla="*/ 0 w 7227290"/>
              <a:gd name="connsiteY2" fmla="*/ 1207294 h 1207294"/>
              <a:gd name="connsiteX3" fmla="*/ 0 w 7227290"/>
              <a:gd name="connsiteY3" fmla="*/ 0 h 1207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27290" h="1207294">
                <a:moveTo>
                  <a:pt x="0" y="0"/>
                </a:moveTo>
                <a:lnTo>
                  <a:pt x="7227290" y="885825"/>
                </a:lnTo>
                <a:lnTo>
                  <a:pt x="0" y="1207294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24000">
                <a:srgbClr val="333333"/>
              </a:gs>
              <a:gs pos="90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Freeform 6"/>
          <p:cNvSpPr/>
          <p:nvPr/>
        </p:nvSpPr>
        <p:spPr>
          <a:xfrm>
            <a:off x="-2382" y="5696242"/>
            <a:ext cx="9146382" cy="930294"/>
          </a:xfrm>
          <a:custGeom>
            <a:avLst/>
            <a:gdLst>
              <a:gd name="connsiteX0" fmla="*/ 9153331 w 9153331"/>
              <a:gd name="connsiteY0" fmla="*/ 0 h 951723"/>
              <a:gd name="connsiteX1" fmla="*/ 0 w 9153331"/>
              <a:gd name="connsiteY1" fmla="*/ 867747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3331 w 9153331"/>
              <a:gd name="connsiteY0" fmla="*/ 0 h 951723"/>
              <a:gd name="connsiteX1" fmla="*/ 107265 w 9153331"/>
              <a:gd name="connsiteY1" fmla="*/ 901085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5715 w 9155715"/>
              <a:gd name="connsiteY0" fmla="*/ 0 h 951723"/>
              <a:gd name="connsiteX1" fmla="*/ 0 w 9155715"/>
              <a:gd name="connsiteY1" fmla="*/ 865366 h 951723"/>
              <a:gd name="connsiteX2" fmla="*/ 2384 w 9155715"/>
              <a:gd name="connsiteY2" fmla="*/ 951723 h 951723"/>
              <a:gd name="connsiteX3" fmla="*/ 9155715 w 9155715"/>
              <a:gd name="connsiteY3" fmla="*/ 83976 h 951723"/>
              <a:gd name="connsiteX4" fmla="*/ 9155715 w 9155715"/>
              <a:gd name="connsiteY4" fmla="*/ 0 h 951723"/>
              <a:gd name="connsiteX0" fmla="*/ 9155715 w 9155715"/>
              <a:gd name="connsiteY0" fmla="*/ 0 h 894573"/>
              <a:gd name="connsiteX1" fmla="*/ 0 w 9155715"/>
              <a:gd name="connsiteY1" fmla="*/ 865366 h 894573"/>
              <a:gd name="connsiteX2" fmla="*/ 197847 w 9155715"/>
              <a:gd name="connsiteY2" fmla="*/ 894573 h 894573"/>
              <a:gd name="connsiteX3" fmla="*/ 9155715 w 9155715"/>
              <a:gd name="connsiteY3" fmla="*/ 83976 h 894573"/>
              <a:gd name="connsiteX4" fmla="*/ 9155715 w 9155715"/>
              <a:gd name="connsiteY4" fmla="*/ 0 h 894573"/>
              <a:gd name="connsiteX0" fmla="*/ 9155715 w 9155715"/>
              <a:gd name="connsiteY0" fmla="*/ 0 h 946961"/>
              <a:gd name="connsiteX1" fmla="*/ 0 w 9155715"/>
              <a:gd name="connsiteY1" fmla="*/ 865366 h 946961"/>
              <a:gd name="connsiteX2" fmla="*/ 4768 w 9155715"/>
              <a:gd name="connsiteY2" fmla="*/ 946961 h 946961"/>
              <a:gd name="connsiteX3" fmla="*/ 9155715 w 9155715"/>
              <a:gd name="connsiteY3" fmla="*/ 83976 h 946961"/>
              <a:gd name="connsiteX4" fmla="*/ 9155715 w 9155715"/>
              <a:gd name="connsiteY4" fmla="*/ 0 h 946961"/>
              <a:gd name="connsiteX0" fmla="*/ 9155715 w 9155715"/>
              <a:gd name="connsiteY0" fmla="*/ 0 h 894574"/>
              <a:gd name="connsiteX1" fmla="*/ 0 w 9155715"/>
              <a:gd name="connsiteY1" fmla="*/ 865366 h 894574"/>
              <a:gd name="connsiteX2" fmla="*/ 97732 w 9155715"/>
              <a:gd name="connsiteY2" fmla="*/ 894574 h 894574"/>
              <a:gd name="connsiteX3" fmla="*/ 9155715 w 9155715"/>
              <a:gd name="connsiteY3" fmla="*/ 83976 h 894574"/>
              <a:gd name="connsiteX4" fmla="*/ 9155715 w 9155715"/>
              <a:gd name="connsiteY4" fmla="*/ 0 h 894574"/>
              <a:gd name="connsiteX0" fmla="*/ 9155715 w 9155715"/>
              <a:gd name="connsiteY0" fmla="*/ 0 h 939818"/>
              <a:gd name="connsiteX1" fmla="*/ 0 w 9155715"/>
              <a:gd name="connsiteY1" fmla="*/ 865366 h 939818"/>
              <a:gd name="connsiteX2" fmla="*/ 2384 w 9155715"/>
              <a:gd name="connsiteY2" fmla="*/ 939818 h 939818"/>
              <a:gd name="connsiteX3" fmla="*/ 9155715 w 9155715"/>
              <a:gd name="connsiteY3" fmla="*/ 83976 h 939818"/>
              <a:gd name="connsiteX4" fmla="*/ 9155715 w 9155715"/>
              <a:gd name="connsiteY4" fmla="*/ 0 h 939818"/>
              <a:gd name="connsiteX0" fmla="*/ 9015078 w 9155715"/>
              <a:gd name="connsiteY0" fmla="*/ 0 h 873143"/>
              <a:gd name="connsiteX1" fmla="*/ 0 w 9155715"/>
              <a:gd name="connsiteY1" fmla="*/ 798691 h 873143"/>
              <a:gd name="connsiteX2" fmla="*/ 2384 w 9155715"/>
              <a:gd name="connsiteY2" fmla="*/ 873143 h 873143"/>
              <a:gd name="connsiteX3" fmla="*/ 9155715 w 9155715"/>
              <a:gd name="connsiteY3" fmla="*/ 17301 h 873143"/>
              <a:gd name="connsiteX4" fmla="*/ 9015078 w 9155715"/>
              <a:gd name="connsiteY4" fmla="*/ 0 h 873143"/>
              <a:gd name="connsiteX0" fmla="*/ 9160482 w 9160482"/>
              <a:gd name="connsiteY0" fmla="*/ 0 h 930293"/>
              <a:gd name="connsiteX1" fmla="*/ 0 w 9160482"/>
              <a:gd name="connsiteY1" fmla="*/ 855841 h 930293"/>
              <a:gd name="connsiteX2" fmla="*/ 2384 w 9160482"/>
              <a:gd name="connsiteY2" fmla="*/ 930293 h 930293"/>
              <a:gd name="connsiteX3" fmla="*/ 9155715 w 9160482"/>
              <a:gd name="connsiteY3" fmla="*/ 74451 h 930293"/>
              <a:gd name="connsiteX4" fmla="*/ 9160482 w 9160482"/>
              <a:gd name="connsiteY4" fmla="*/ 0 h 930293"/>
              <a:gd name="connsiteX0" fmla="*/ 9072286 w 9155715"/>
              <a:gd name="connsiteY0" fmla="*/ 0 h 885050"/>
              <a:gd name="connsiteX1" fmla="*/ 0 w 9155715"/>
              <a:gd name="connsiteY1" fmla="*/ 810598 h 885050"/>
              <a:gd name="connsiteX2" fmla="*/ 2384 w 9155715"/>
              <a:gd name="connsiteY2" fmla="*/ 885050 h 885050"/>
              <a:gd name="connsiteX3" fmla="*/ 9155715 w 9155715"/>
              <a:gd name="connsiteY3" fmla="*/ 29208 h 885050"/>
              <a:gd name="connsiteX4" fmla="*/ 9072286 w 9155715"/>
              <a:gd name="connsiteY4" fmla="*/ 0 h 885050"/>
              <a:gd name="connsiteX0" fmla="*/ 9155715 w 9155715"/>
              <a:gd name="connsiteY0" fmla="*/ 0 h 930294"/>
              <a:gd name="connsiteX1" fmla="*/ 0 w 9155715"/>
              <a:gd name="connsiteY1" fmla="*/ 855842 h 930294"/>
              <a:gd name="connsiteX2" fmla="*/ 2384 w 9155715"/>
              <a:gd name="connsiteY2" fmla="*/ 930294 h 930294"/>
              <a:gd name="connsiteX3" fmla="*/ 9155715 w 9155715"/>
              <a:gd name="connsiteY3" fmla="*/ 74452 h 930294"/>
              <a:gd name="connsiteX4" fmla="*/ 9155715 w 9155715"/>
              <a:gd name="connsiteY4" fmla="*/ 0 h 93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5715" h="930294">
                <a:moveTo>
                  <a:pt x="9155715" y="0"/>
                </a:moveTo>
                <a:lnTo>
                  <a:pt x="0" y="855842"/>
                </a:lnTo>
                <a:cubicBezTo>
                  <a:pt x="795" y="884628"/>
                  <a:pt x="1589" y="901508"/>
                  <a:pt x="2384" y="930294"/>
                </a:cubicBezTo>
                <a:lnTo>
                  <a:pt x="9155715" y="74452"/>
                </a:lnTo>
                <a:lnTo>
                  <a:pt x="915571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 7"/>
          <p:cNvSpPr/>
          <p:nvPr/>
        </p:nvSpPr>
        <p:spPr>
          <a:xfrm>
            <a:off x="-196" y="5347020"/>
            <a:ext cx="3426231" cy="944725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2830674 w 7605568"/>
              <a:gd name="connsiteY2" fmla="*/ 806612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2930931"/>
              <a:gd name="connsiteY0" fmla="*/ 0 h 806612"/>
              <a:gd name="connsiteX1" fmla="*/ 0 w 2930931"/>
              <a:gd name="connsiteY1" fmla="*/ 75665 h 806612"/>
              <a:gd name="connsiteX2" fmla="*/ 2830674 w 2930931"/>
              <a:gd name="connsiteY2" fmla="*/ 806612 h 806612"/>
              <a:gd name="connsiteX3" fmla="*/ 2930931 w 2930931"/>
              <a:gd name="connsiteY3" fmla="*/ 785765 h 806612"/>
              <a:gd name="connsiteX4" fmla="*/ 1 w 2930931"/>
              <a:gd name="connsiteY4" fmla="*/ 0 h 806612"/>
              <a:gd name="connsiteX0" fmla="*/ 1 w 3204530"/>
              <a:gd name="connsiteY0" fmla="*/ 0 h 944725"/>
              <a:gd name="connsiteX1" fmla="*/ 0 w 3204530"/>
              <a:gd name="connsiteY1" fmla="*/ 75665 h 944725"/>
              <a:gd name="connsiteX2" fmla="*/ 3204530 w 3204530"/>
              <a:gd name="connsiteY2" fmla="*/ 944725 h 944725"/>
              <a:gd name="connsiteX3" fmla="*/ 2930931 w 3204530"/>
              <a:gd name="connsiteY3" fmla="*/ 785765 h 944725"/>
              <a:gd name="connsiteX4" fmla="*/ 1 w 3204530"/>
              <a:gd name="connsiteY4" fmla="*/ 0 h 944725"/>
              <a:gd name="connsiteX0" fmla="*/ 1 w 3426231"/>
              <a:gd name="connsiteY0" fmla="*/ 0 h 944725"/>
              <a:gd name="connsiteX1" fmla="*/ 0 w 3426231"/>
              <a:gd name="connsiteY1" fmla="*/ 75665 h 944725"/>
              <a:gd name="connsiteX2" fmla="*/ 3204530 w 3426231"/>
              <a:gd name="connsiteY2" fmla="*/ 944725 h 944725"/>
              <a:gd name="connsiteX3" fmla="*/ 3426231 w 3426231"/>
              <a:gd name="connsiteY3" fmla="*/ 923877 h 944725"/>
              <a:gd name="connsiteX4" fmla="*/ 1 w 3426231"/>
              <a:gd name="connsiteY4" fmla="*/ 0 h 944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26231" h="944725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3204530" y="944725"/>
                </a:lnTo>
                <a:lnTo>
                  <a:pt x="3426231" y="923877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ED3A8-2D2B-4914-B609-10A72547825A}" type="datetime1">
              <a:rPr lang="en-US" smtClean="0"/>
              <a:t>10/10/2023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1" y="5010151"/>
            <a:ext cx="7439025" cy="157162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15827" h="1571625">
                <a:moveTo>
                  <a:pt x="0" y="0"/>
                </a:moveTo>
                <a:lnTo>
                  <a:pt x="7415827" y="866775"/>
                </a:lnTo>
                <a:lnTo>
                  <a:pt x="0" y="157162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24000">
                <a:srgbClr val="333333"/>
              </a:gs>
              <a:gs pos="90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8"/>
          <p:cNvSpPr/>
          <p:nvPr/>
        </p:nvSpPr>
        <p:spPr>
          <a:xfrm>
            <a:off x="0" y="5731667"/>
            <a:ext cx="9147178" cy="1126333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0 w 9144000"/>
              <a:gd name="connsiteY3" fmla="*/ 1065657 h 1075182"/>
              <a:gd name="connsiteX4" fmla="*/ 20 w 9144000"/>
              <a:gd name="connsiteY4" fmla="*/ 818007 h 1075182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854092 w 9124990"/>
              <a:gd name="connsiteY2" fmla="*/ 585026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9122615 w 9124990"/>
              <a:gd name="connsiteY2" fmla="*/ 1063889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766171 w 9124990"/>
              <a:gd name="connsiteY2" fmla="*/ 508228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8161"/>
              <a:gd name="connsiteY0" fmla="*/ 818007 h 1068407"/>
              <a:gd name="connsiteX1" fmla="*/ 9124990 w 9128161"/>
              <a:gd name="connsiteY1" fmla="*/ 0 h 1068407"/>
              <a:gd name="connsiteX2" fmla="*/ 9127369 w 9128161"/>
              <a:gd name="connsiteY2" fmla="*/ 1068407 h 1068407"/>
              <a:gd name="connsiteX3" fmla="*/ 0 w 9128161"/>
              <a:gd name="connsiteY3" fmla="*/ 1065657 h 1068407"/>
              <a:gd name="connsiteX4" fmla="*/ 20 w 9128161"/>
              <a:gd name="connsiteY4" fmla="*/ 818007 h 1068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28161" h="1068407">
                <a:moveTo>
                  <a:pt x="20" y="818007"/>
                </a:moveTo>
                <a:lnTo>
                  <a:pt x="9124990" y="0"/>
                </a:lnTo>
                <a:cubicBezTo>
                  <a:pt x="9124198" y="354630"/>
                  <a:pt x="9128161" y="713777"/>
                  <a:pt x="9127369" y="1068407"/>
                </a:cubicBezTo>
                <a:lnTo>
                  <a:pt x="0" y="1065657"/>
                </a:lnTo>
                <a:cubicBezTo>
                  <a:pt x="7" y="983107"/>
                  <a:pt x="13" y="900557"/>
                  <a:pt x="20" y="818007"/>
                </a:cubicBezTo>
                <a:close/>
              </a:path>
            </a:pathLst>
          </a:custGeom>
          <a:gradFill>
            <a:gsLst>
              <a:gs pos="39000">
                <a:schemeClr val="accent1"/>
              </a:gs>
              <a:gs pos="50000">
                <a:schemeClr val="accent1">
                  <a:lumMod val="40000"/>
                  <a:lumOff val="60000"/>
                </a:schemeClr>
              </a:gs>
              <a:gs pos="5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6656" y="609600"/>
            <a:ext cx="3383280" cy="914400"/>
          </a:xfrm>
        </p:spPr>
        <p:txBody>
          <a:bodyPr anchor="b">
            <a:noAutofit/>
          </a:bodyPr>
          <a:lstStyle>
            <a:lvl1pPr algn="l">
              <a:defRPr sz="22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0" y="4973410"/>
            <a:ext cx="7674867" cy="928299"/>
          </a:xfrm>
          <a:custGeom>
            <a:avLst/>
            <a:gdLst>
              <a:gd name="connsiteX0" fmla="*/ 0 w 7548466"/>
              <a:gd name="connsiteY0" fmla="*/ 0 h 933061"/>
              <a:gd name="connsiteX1" fmla="*/ 9331 w 7548466"/>
              <a:gd name="connsiteY1" fmla="*/ 65314 h 933061"/>
              <a:gd name="connsiteX2" fmla="*/ 7221894 w 7548466"/>
              <a:gd name="connsiteY2" fmla="*/ 933061 h 933061"/>
              <a:gd name="connsiteX3" fmla="*/ 7548466 w 7548466"/>
              <a:gd name="connsiteY3" fmla="*/ 914400 h 933061"/>
              <a:gd name="connsiteX4" fmla="*/ 0 w 7548466"/>
              <a:gd name="connsiteY4" fmla="*/ 0 h 933061"/>
              <a:gd name="connsiteX0" fmla="*/ 131163 w 7539135"/>
              <a:gd name="connsiteY0" fmla="*/ 0 h 1042598"/>
              <a:gd name="connsiteX1" fmla="*/ 0 w 7539135"/>
              <a:gd name="connsiteY1" fmla="*/ 174851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0 w 7407972"/>
              <a:gd name="connsiteY0" fmla="*/ 0 h 1042598"/>
              <a:gd name="connsiteX1" fmla="*/ 85531 w 7407972"/>
              <a:gd name="connsiteY1" fmla="*/ 134370 h 1042598"/>
              <a:gd name="connsiteX2" fmla="*/ 7081400 w 7407972"/>
              <a:gd name="connsiteY2" fmla="*/ 1042598 h 1042598"/>
              <a:gd name="connsiteX3" fmla="*/ 7407972 w 7407972"/>
              <a:gd name="connsiteY3" fmla="*/ 1023937 h 1042598"/>
              <a:gd name="connsiteX4" fmla="*/ 0 w 7407972"/>
              <a:gd name="connsiteY4" fmla="*/ 0 h 1042598"/>
              <a:gd name="connsiteX0" fmla="*/ 131163 w 7539135"/>
              <a:gd name="connsiteY0" fmla="*/ 0 h 1042598"/>
              <a:gd name="connsiteX1" fmla="*/ 0 w 7539135"/>
              <a:gd name="connsiteY1" fmla="*/ 193902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59725 w 7539135"/>
              <a:gd name="connsiteY0" fmla="*/ 0 h 892580"/>
              <a:gd name="connsiteX1" fmla="*/ 0 w 7539135"/>
              <a:gd name="connsiteY1" fmla="*/ 43884 h 892580"/>
              <a:gd name="connsiteX2" fmla="*/ 7212563 w 7539135"/>
              <a:gd name="connsiteY2" fmla="*/ 892580 h 892580"/>
              <a:gd name="connsiteX3" fmla="*/ 7539135 w 7539135"/>
              <a:gd name="connsiteY3" fmla="*/ 873919 h 892580"/>
              <a:gd name="connsiteX4" fmla="*/ 59725 w 7539135"/>
              <a:gd name="connsiteY4" fmla="*/ 0 h 892580"/>
              <a:gd name="connsiteX0" fmla="*/ 194 w 7539135"/>
              <a:gd name="connsiteY0" fmla="*/ 0 h 923536"/>
              <a:gd name="connsiteX1" fmla="*/ 0 w 7539135"/>
              <a:gd name="connsiteY1" fmla="*/ 74840 h 923536"/>
              <a:gd name="connsiteX2" fmla="*/ 7212563 w 7539135"/>
              <a:gd name="connsiteY2" fmla="*/ 923536 h 923536"/>
              <a:gd name="connsiteX3" fmla="*/ 7539135 w 7539135"/>
              <a:gd name="connsiteY3" fmla="*/ 904875 h 923536"/>
              <a:gd name="connsiteX4" fmla="*/ 194 w 7539135"/>
              <a:gd name="connsiteY4" fmla="*/ 0 h 923536"/>
              <a:gd name="connsiteX0" fmla="*/ 194 w 7539135"/>
              <a:gd name="connsiteY0" fmla="*/ 0 h 904875"/>
              <a:gd name="connsiteX1" fmla="*/ 0 w 7539135"/>
              <a:gd name="connsiteY1" fmla="*/ 74840 h 904875"/>
              <a:gd name="connsiteX2" fmla="*/ 7212563 w 7539135"/>
              <a:gd name="connsiteY2" fmla="*/ 883055 h 904875"/>
              <a:gd name="connsiteX3" fmla="*/ 7539135 w 7539135"/>
              <a:gd name="connsiteY3" fmla="*/ 904875 h 904875"/>
              <a:gd name="connsiteX4" fmla="*/ 194 w 7539135"/>
              <a:gd name="connsiteY4" fmla="*/ 0 h 904875"/>
              <a:gd name="connsiteX0" fmla="*/ 194 w 7703442"/>
              <a:gd name="connsiteY0" fmla="*/ 0 h 1016794"/>
              <a:gd name="connsiteX1" fmla="*/ 0 w 7703442"/>
              <a:gd name="connsiteY1" fmla="*/ 74840 h 1016794"/>
              <a:gd name="connsiteX2" fmla="*/ 7212563 w 7703442"/>
              <a:gd name="connsiteY2" fmla="*/ 883055 h 1016794"/>
              <a:gd name="connsiteX3" fmla="*/ 7703442 w 7703442"/>
              <a:gd name="connsiteY3" fmla="*/ 1016794 h 1016794"/>
              <a:gd name="connsiteX4" fmla="*/ 194 w 7703442"/>
              <a:gd name="connsiteY4" fmla="*/ 0 h 1016794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12563 w 7674867"/>
              <a:gd name="connsiteY2" fmla="*/ 883055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30680"/>
              <a:gd name="connsiteX1" fmla="*/ 0 w 7674867"/>
              <a:gd name="connsiteY1" fmla="*/ 74840 h 930680"/>
              <a:gd name="connsiteX2" fmla="*/ 7293526 w 7674867"/>
              <a:gd name="connsiteY2" fmla="*/ 930680 h 930680"/>
              <a:gd name="connsiteX3" fmla="*/ 7674867 w 7674867"/>
              <a:gd name="connsiteY3" fmla="*/ 897731 h 930680"/>
              <a:gd name="connsiteX4" fmla="*/ 194 w 7674867"/>
              <a:gd name="connsiteY4" fmla="*/ 0 h 930680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3526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38758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8289 w 7674867"/>
              <a:gd name="connsiteY2" fmla="*/ 661599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28299"/>
              <a:gd name="connsiteX1" fmla="*/ 0 w 7674867"/>
              <a:gd name="connsiteY1" fmla="*/ 74840 h 928299"/>
              <a:gd name="connsiteX2" fmla="*/ 7298289 w 7674867"/>
              <a:gd name="connsiteY2" fmla="*/ 928299 h 928299"/>
              <a:gd name="connsiteX3" fmla="*/ 7674867 w 7674867"/>
              <a:gd name="connsiteY3" fmla="*/ 897731 h 928299"/>
              <a:gd name="connsiteX4" fmla="*/ 194 w 7674867"/>
              <a:gd name="connsiteY4" fmla="*/ 0 h 928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74867" h="928299">
                <a:moveTo>
                  <a:pt x="194" y="0"/>
                </a:moveTo>
                <a:cubicBezTo>
                  <a:pt x="129" y="24947"/>
                  <a:pt x="65" y="49893"/>
                  <a:pt x="0" y="74840"/>
                </a:cubicBezTo>
                <a:lnTo>
                  <a:pt x="7298289" y="928299"/>
                </a:lnTo>
                <a:lnTo>
                  <a:pt x="7674867" y="897731"/>
                </a:lnTo>
                <a:lnTo>
                  <a:pt x="19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 10"/>
          <p:cNvSpPr/>
          <p:nvPr/>
        </p:nvSpPr>
        <p:spPr>
          <a:xfrm>
            <a:off x="-2382" y="5696242"/>
            <a:ext cx="9146382" cy="930294"/>
          </a:xfrm>
          <a:custGeom>
            <a:avLst/>
            <a:gdLst>
              <a:gd name="connsiteX0" fmla="*/ 9153331 w 9153331"/>
              <a:gd name="connsiteY0" fmla="*/ 0 h 951723"/>
              <a:gd name="connsiteX1" fmla="*/ 0 w 9153331"/>
              <a:gd name="connsiteY1" fmla="*/ 867747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3331 w 9153331"/>
              <a:gd name="connsiteY0" fmla="*/ 0 h 951723"/>
              <a:gd name="connsiteX1" fmla="*/ 107265 w 9153331"/>
              <a:gd name="connsiteY1" fmla="*/ 901085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5715 w 9155715"/>
              <a:gd name="connsiteY0" fmla="*/ 0 h 951723"/>
              <a:gd name="connsiteX1" fmla="*/ 0 w 9155715"/>
              <a:gd name="connsiteY1" fmla="*/ 865366 h 951723"/>
              <a:gd name="connsiteX2" fmla="*/ 2384 w 9155715"/>
              <a:gd name="connsiteY2" fmla="*/ 951723 h 951723"/>
              <a:gd name="connsiteX3" fmla="*/ 9155715 w 9155715"/>
              <a:gd name="connsiteY3" fmla="*/ 83976 h 951723"/>
              <a:gd name="connsiteX4" fmla="*/ 9155715 w 9155715"/>
              <a:gd name="connsiteY4" fmla="*/ 0 h 951723"/>
              <a:gd name="connsiteX0" fmla="*/ 9155715 w 9155715"/>
              <a:gd name="connsiteY0" fmla="*/ 0 h 894573"/>
              <a:gd name="connsiteX1" fmla="*/ 0 w 9155715"/>
              <a:gd name="connsiteY1" fmla="*/ 865366 h 894573"/>
              <a:gd name="connsiteX2" fmla="*/ 197847 w 9155715"/>
              <a:gd name="connsiteY2" fmla="*/ 894573 h 894573"/>
              <a:gd name="connsiteX3" fmla="*/ 9155715 w 9155715"/>
              <a:gd name="connsiteY3" fmla="*/ 83976 h 894573"/>
              <a:gd name="connsiteX4" fmla="*/ 9155715 w 9155715"/>
              <a:gd name="connsiteY4" fmla="*/ 0 h 894573"/>
              <a:gd name="connsiteX0" fmla="*/ 9155715 w 9155715"/>
              <a:gd name="connsiteY0" fmla="*/ 0 h 946961"/>
              <a:gd name="connsiteX1" fmla="*/ 0 w 9155715"/>
              <a:gd name="connsiteY1" fmla="*/ 865366 h 946961"/>
              <a:gd name="connsiteX2" fmla="*/ 4768 w 9155715"/>
              <a:gd name="connsiteY2" fmla="*/ 946961 h 946961"/>
              <a:gd name="connsiteX3" fmla="*/ 9155715 w 9155715"/>
              <a:gd name="connsiteY3" fmla="*/ 83976 h 946961"/>
              <a:gd name="connsiteX4" fmla="*/ 9155715 w 9155715"/>
              <a:gd name="connsiteY4" fmla="*/ 0 h 946961"/>
              <a:gd name="connsiteX0" fmla="*/ 9155715 w 9155715"/>
              <a:gd name="connsiteY0" fmla="*/ 0 h 894574"/>
              <a:gd name="connsiteX1" fmla="*/ 0 w 9155715"/>
              <a:gd name="connsiteY1" fmla="*/ 865366 h 894574"/>
              <a:gd name="connsiteX2" fmla="*/ 97732 w 9155715"/>
              <a:gd name="connsiteY2" fmla="*/ 894574 h 894574"/>
              <a:gd name="connsiteX3" fmla="*/ 9155715 w 9155715"/>
              <a:gd name="connsiteY3" fmla="*/ 83976 h 894574"/>
              <a:gd name="connsiteX4" fmla="*/ 9155715 w 9155715"/>
              <a:gd name="connsiteY4" fmla="*/ 0 h 894574"/>
              <a:gd name="connsiteX0" fmla="*/ 9155715 w 9155715"/>
              <a:gd name="connsiteY0" fmla="*/ 0 h 939818"/>
              <a:gd name="connsiteX1" fmla="*/ 0 w 9155715"/>
              <a:gd name="connsiteY1" fmla="*/ 865366 h 939818"/>
              <a:gd name="connsiteX2" fmla="*/ 2384 w 9155715"/>
              <a:gd name="connsiteY2" fmla="*/ 939818 h 939818"/>
              <a:gd name="connsiteX3" fmla="*/ 9155715 w 9155715"/>
              <a:gd name="connsiteY3" fmla="*/ 83976 h 939818"/>
              <a:gd name="connsiteX4" fmla="*/ 9155715 w 9155715"/>
              <a:gd name="connsiteY4" fmla="*/ 0 h 939818"/>
              <a:gd name="connsiteX0" fmla="*/ 9015078 w 9155715"/>
              <a:gd name="connsiteY0" fmla="*/ 0 h 873143"/>
              <a:gd name="connsiteX1" fmla="*/ 0 w 9155715"/>
              <a:gd name="connsiteY1" fmla="*/ 798691 h 873143"/>
              <a:gd name="connsiteX2" fmla="*/ 2384 w 9155715"/>
              <a:gd name="connsiteY2" fmla="*/ 873143 h 873143"/>
              <a:gd name="connsiteX3" fmla="*/ 9155715 w 9155715"/>
              <a:gd name="connsiteY3" fmla="*/ 17301 h 873143"/>
              <a:gd name="connsiteX4" fmla="*/ 9015078 w 9155715"/>
              <a:gd name="connsiteY4" fmla="*/ 0 h 873143"/>
              <a:gd name="connsiteX0" fmla="*/ 9160482 w 9160482"/>
              <a:gd name="connsiteY0" fmla="*/ 0 h 930293"/>
              <a:gd name="connsiteX1" fmla="*/ 0 w 9160482"/>
              <a:gd name="connsiteY1" fmla="*/ 855841 h 930293"/>
              <a:gd name="connsiteX2" fmla="*/ 2384 w 9160482"/>
              <a:gd name="connsiteY2" fmla="*/ 930293 h 930293"/>
              <a:gd name="connsiteX3" fmla="*/ 9155715 w 9160482"/>
              <a:gd name="connsiteY3" fmla="*/ 74451 h 930293"/>
              <a:gd name="connsiteX4" fmla="*/ 9160482 w 9160482"/>
              <a:gd name="connsiteY4" fmla="*/ 0 h 930293"/>
              <a:gd name="connsiteX0" fmla="*/ 9072286 w 9155715"/>
              <a:gd name="connsiteY0" fmla="*/ 0 h 885050"/>
              <a:gd name="connsiteX1" fmla="*/ 0 w 9155715"/>
              <a:gd name="connsiteY1" fmla="*/ 810598 h 885050"/>
              <a:gd name="connsiteX2" fmla="*/ 2384 w 9155715"/>
              <a:gd name="connsiteY2" fmla="*/ 885050 h 885050"/>
              <a:gd name="connsiteX3" fmla="*/ 9155715 w 9155715"/>
              <a:gd name="connsiteY3" fmla="*/ 29208 h 885050"/>
              <a:gd name="connsiteX4" fmla="*/ 9072286 w 9155715"/>
              <a:gd name="connsiteY4" fmla="*/ 0 h 885050"/>
              <a:gd name="connsiteX0" fmla="*/ 9155715 w 9155715"/>
              <a:gd name="connsiteY0" fmla="*/ 0 h 930294"/>
              <a:gd name="connsiteX1" fmla="*/ 0 w 9155715"/>
              <a:gd name="connsiteY1" fmla="*/ 855842 h 930294"/>
              <a:gd name="connsiteX2" fmla="*/ 2384 w 9155715"/>
              <a:gd name="connsiteY2" fmla="*/ 930294 h 930294"/>
              <a:gd name="connsiteX3" fmla="*/ 9155715 w 9155715"/>
              <a:gd name="connsiteY3" fmla="*/ 74452 h 930294"/>
              <a:gd name="connsiteX4" fmla="*/ 9155715 w 9155715"/>
              <a:gd name="connsiteY4" fmla="*/ 0 h 93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5715" h="930294">
                <a:moveTo>
                  <a:pt x="9155715" y="0"/>
                </a:moveTo>
                <a:lnTo>
                  <a:pt x="0" y="855842"/>
                </a:lnTo>
                <a:cubicBezTo>
                  <a:pt x="795" y="884628"/>
                  <a:pt x="1589" y="901508"/>
                  <a:pt x="2384" y="930294"/>
                </a:cubicBezTo>
                <a:lnTo>
                  <a:pt x="9155715" y="74452"/>
                </a:lnTo>
                <a:lnTo>
                  <a:pt x="915571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584DA-436B-44D3-9FC5-402F9F16BEBD}" type="datetime1">
              <a:rPr lang="en-US" smtClean="0"/>
              <a:t>10/10/2023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4572000" y="609600"/>
            <a:ext cx="3886200" cy="4191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4"/>
          </p:nvPr>
        </p:nvSpPr>
        <p:spPr>
          <a:xfrm>
            <a:off x="676274" y="1527048"/>
            <a:ext cx="3383280" cy="329184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1"/>
              </a:gs>
              <a:gs pos="40000">
                <a:schemeClr val="accent1">
                  <a:lumMod val="40000"/>
                  <a:lumOff val="60000"/>
                </a:schemeClr>
              </a:gs>
              <a:gs pos="4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52000">
                <a:schemeClr val="accent3">
                  <a:lumMod val="40000"/>
                  <a:lumOff val="60000"/>
                </a:schemeClr>
              </a:gs>
              <a:gs pos="66000">
                <a:schemeClr val="accent3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0" y="609600"/>
            <a:ext cx="3886200" cy="4190999"/>
          </a:xfrm>
          <a:ln w="79375">
            <a:solidFill>
              <a:schemeClr val="tx1"/>
            </a:solidFill>
            <a:miter lim="800000"/>
          </a:ln>
          <a:effectLst>
            <a:outerShdw blurRad="50800" dist="38100" dir="5400000" algn="ctr" rotWithShape="0">
              <a:srgbClr val="000000">
                <a:alpha val="42000"/>
              </a:srgbClr>
            </a:outerShdw>
          </a:effectLst>
        </p:spPr>
        <p:txBody>
          <a:bodyPr>
            <a:normAutofit/>
          </a:bodyPr>
          <a:lstStyle>
            <a:lvl1pPr marL="0" indent="0" algn="ctr">
              <a:buNone/>
              <a:defRPr sz="25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 10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E480A-05C5-4F7D-AA1C-FC0BD3356778}" type="datetime1">
              <a:rPr lang="en-US" smtClean="0"/>
              <a:t>10/10/2023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76656" y="609600"/>
            <a:ext cx="3383280" cy="914400"/>
          </a:xfrm>
        </p:spPr>
        <p:txBody>
          <a:bodyPr anchor="b">
            <a:noAutofit/>
          </a:bodyPr>
          <a:lstStyle>
            <a:lvl1pPr algn="l">
              <a:defRPr sz="22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4"/>
          </p:nvPr>
        </p:nvSpPr>
        <p:spPr>
          <a:xfrm>
            <a:off x="676656" y="1524000"/>
            <a:ext cx="3381375" cy="329565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13">
              <a:alphaModFix amt="15000"/>
            </a:blip>
            <a:srcRect/>
            <a:tile tx="0" ty="0" sx="76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274638"/>
            <a:ext cx="7772400" cy="1143000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600200"/>
            <a:ext cx="7772400" cy="4525963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00800" y="6416675"/>
            <a:ext cx="1981200" cy="365125"/>
          </a:xfrm>
          <a:prstGeom prst="rect">
            <a:avLst/>
          </a:prstGeom>
        </p:spPr>
        <p:txBody>
          <a:bodyPr vert="horz" lIns="0" tIns="45720" rIns="0" bIns="0" rtlCol="0" anchor="b" anchorCtr="0"/>
          <a:lstStyle>
            <a:lvl1pPr algn="r">
              <a:defRPr lang="en-US" sz="900" kern="1200" cap="all" spc="110" baseline="0" smtClean="0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</a:lstStyle>
          <a:p>
            <a:fld id="{127FF642-8FB2-435C-9871-0CA5D884E32B}" type="datetime1">
              <a:rPr lang="en-US" smtClean="0"/>
              <a:t>10/10/2023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8600" y="6416675"/>
            <a:ext cx="2895600" cy="365125"/>
          </a:xfrm>
          <a:prstGeom prst="rect">
            <a:avLst/>
          </a:prstGeom>
        </p:spPr>
        <p:txBody>
          <a:bodyPr vert="horz" lIns="0" tIns="45720" rIns="0" bIns="0" rtlCol="0" anchor="b" anchorCtr="0"/>
          <a:lstStyle>
            <a:lvl1pPr algn="l">
              <a:defRPr sz="900" cap="all" spc="110" baseline="0">
                <a:solidFill>
                  <a:srgbClr val="4D4D4D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58200" y="6416675"/>
            <a:ext cx="457200" cy="365125"/>
          </a:xfrm>
          <a:prstGeom prst="rect">
            <a:avLst/>
          </a:prstGeom>
        </p:spPr>
        <p:txBody>
          <a:bodyPr vert="horz" lIns="0" tIns="45720" rIns="0" bIns="0" rtlCol="0" anchor="b" anchorCtr="0"/>
          <a:lstStyle>
            <a:lvl1pPr algn="r">
              <a:defRPr sz="1100" b="1" baseline="0">
                <a:solidFill>
                  <a:srgbClr val="4D4D4D"/>
                </a:solidFill>
              </a:defRPr>
            </a:lvl1pPr>
          </a:lstStyle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url?sa=i&amp;rct=j&amp;q=&amp;esrc=s&amp;frm=1&amp;source=images&amp;cd=&amp;cad=rja&amp;uact=8&amp;ved=0CAcQjRw&amp;url=http://www.nmcfamilyresourcecenter.com/&amp;ei=rKTGVILWNoa9ggTLxIH4Bg&amp;psig=AFQjCNEDyf0Euhl1L111XXX54glvbEDCmg&amp;ust=1422390826610477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819400"/>
            <a:ext cx="8534400" cy="2286000"/>
          </a:xfrm>
        </p:spPr>
        <p:txBody>
          <a:bodyPr>
            <a:noAutofit/>
          </a:bodyPr>
          <a:lstStyle/>
          <a:p>
            <a:pPr algn="ctr"/>
            <a:r>
              <a:rPr lang="en-US" altLang="en-US" b="1" dirty="0" smtClean="0"/>
              <a:t/>
            </a:r>
            <a:br>
              <a:rPr lang="en-US" altLang="en-US" b="1" dirty="0" smtClean="0"/>
            </a:br>
            <a:r>
              <a:rPr lang="en-US" altLang="en-US" b="1" dirty="0" smtClean="0"/>
              <a:t>MO </a:t>
            </a:r>
            <a:r>
              <a:rPr lang="en-US" altLang="en-US" b="1" dirty="0"/>
              <a:t>HealthNet </a:t>
            </a:r>
            <a:r>
              <a:rPr lang="en-US" altLang="en-US" b="1" dirty="0" smtClean="0"/>
              <a:t>Pharmacy Program</a:t>
            </a:r>
            <a:br>
              <a:rPr lang="en-US" altLang="en-US" b="1" dirty="0" smtClean="0"/>
            </a:br>
            <a:r>
              <a:rPr lang="en-US" altLang="en-US" b="1" dirty="0" smtClean="0"/>
              <a:t>New Drugs and Edits with no annual Changes</a:t>
            </a:r>
            <a:r>
              <a:rPr lang="en-US" altLang="en-US" b="1" dirty="0"/>
              <a:t/>
            </a:r>
            <a:br>
              <a:rPr lang="en-US" altLang="en-US" b="1" dirty="0"/>
            </a:br>
            <a:r>
              <a:rPr lang="en-US" altLang="en-US" sz="2400" b="1" dirty="0" smtClean="0"/>
              <a:t/>
            </a:r>
            <a:br>
              <a:rPr lang="en-US" altLang="en-US" sz="2400" b="1" dirty="0" smtClean="0"/>
            </a:br>
            <a:r>
              <a:rPr lang="en-US" altLang="en-US" sz="2000" b="1" dirty="0" smtClean="0"/>
              <a:t>MHD DUR Board January 18, 2023</a:t>
            </a:r>
            <a:r>
              <a:rPr lang="en-US" altLang="en-US" sz="2800" b="1" dirty="0"/>
              <a:t/>
            </a:r>
            <a:br>
              <a:rPr lang="en-US" altLang="en-US" sz="2800" b="1" dirty="0"/>
            </a:br>
            <a:r>
              <a:rPr lang="en-US" altLang="en-US" sz="2000" b="1" dirty="0" smtClean="0"/>
              <a:t>Josh Moore, </a:t>
            </a:r>
            <a:r>
              <a:rPr lang="en-US" altLang="en-US" sz="2000" b="1" dirty="0"/>
              <a:t>Pharm D – </a:t>
            </a:r>
            <a:r>
              <a:rPr lang="en-US" altLang="en-US" sz="2000" b="1" dirty="0" smtClean="0"/>
              <a:t>Director of Pharmacy</a:t>
            </a:r>
            <a:r>
              <a:rPr lang="en-US" altLang="en-US" sz="3200" b="1" dirty="0"/>
              <a:t/>
            </a:r>
            <a:br>
              <a:rPr lang="en-US" altLang="en-US" sz="3200" b="1" dirty="0"/>
            </a:br>
            <a:endParaRPr lang="en-US" sz="3200" b="1" i="1" dirty="0">
              <a:solidFill>
                <a:schemeClr val="tx1">
                  <a:lumMod val="85000"/>
                  <a:lumOff val="15000"/>
                </a:schemeClr>
              </a:solidFill>
              <a:latin typeface="Franklin Gothic Medium" panose="020B0603020102020204" pitchFamily="34" charset="0"/>
            </a:endParaRPr>
          </a:p>
        </p:txBody>
      </p:sp>
      <p:pic>
        <p:nvPicPr>
          <p:cNvPr id="4098" name="Picture 2" descr="Missouri Medicaid | Orthotics &amp; Prosthetics Lab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45" b="13800"/>
          <a:stretch/>
        </p:blipFill>
        <p:spPr bwMode="auto">
          <a:xfrm>
            <a:off x="5715000" y="205192"/>
            <a:ext cx="2819400" cy="1284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www.nmcfamilyresourcecenter.com/images/dss.gif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66890"/>
            <a:ext cx="3295650" cy="971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76200"/>
            <a:ext cx="8610600" cy="914400"/>
          </a:xfrm>
        </p:spPr>
        <p:txBody>
          <a:bodyPr/>
          <a:lstStyle/>
          <a:p>
            <a:pPr algn="ctr"/>
            <a:r>
              <a:rPr lang="en-US" dirty="0" smtClean="0"/>
              <a:t>New drugs – step therapy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15448204"/>
              </p:ext>
            </p:extLst>
          </p:nvPr>
        </p:nvGraphicFramePr>
        <p:xfrm>
          <a:off x="304800" y="1069894"/>
          <a:ext cx="8610600" cy="18536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6023">
                  <a:extLst>
                    <a:ext uri="{9D8B030D-6E8A-4147-A177-3AD203B41FA5}">
                      <a16:colId xmlns:a16="http://schemas.microsoft.com/office/drawing/2014/main" val="1049524180"/>
                    </a:ext>
                  </a:extLst>
                </a:gridCol>
                <a:gridCol w="2279277">
                  <a:extLst>
                    <a:ext uri="{9D8B030D-6E8A-4147-A177-3AD203B41FA5}">
                      <a16:colId xmlns:a16="http://schemas.microsoft.com/office/drawing/2014/main" val="3241170267"/>
                    </a:ext>
                  </a:extLst>
                </a:gridCol>
                <a:gridCol w="4305300">
                  <a:extLst>
                    <a:ext uri="{9D8B030D-6E8A-4147-A177-3AD203B41FA5}">
                      <a16:colId xmlns:a16="http://schemas.microsoft.com/office/drawing/2014/main" val="4290376005"/>
                    </a:ext>
                  </a:extLst>
                </a:gridCol>
              </a:tblGrid>
              <a:tr h="670617"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Common Trade Name</a:t>
                      </a:r>
                      <a:endParaRPr lang="en-US" sz="1800" b="1" kern="1200" dirty="0">
                        <a:solidFill>
                          <a:schemeClr val="lt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Ingredient Name</a:t>
                      </a:r>
                      <a:endParaRPr lang="en-US" sz="1800" b="1" kern="1200" dirty="0">
                        <a:solidFill>
                          <a:schemeClr val="lt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Indications</a:t>
                      </a:r>
                      <a:endParaRPr lang="en-US" sz="1800" b="1" kern="1200" dirty="0">
                        <a:solidFill>
                          <a:schemeClr val="lt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61307435"/>
                  </a:ext>
                </a:extLst>
              </a:tr>
              <a:tr h="388532">
                <a:tc>
                  <a:txBody>
                    <a:bodyPr/>
                    <a:lstStyle/>
                    <a:p>
                      <a:pPr algn="l" fontAlgn="t"/>
                      <a:r>
                        <a:rPr lang="fr-FR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Injectafer</a:t>
                      </a:r>
                      <a:r>
                        <a:rPr lang="fr-F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100mg/2mL Vial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Ferric </a:t>
                      </a:r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Carboxymaltose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marL="0" indent="0" algn="l" fontAlgn="t">
                        <a:buFont typeface="Arial" panose="020B0604020202020204" pitchFamily="34" charset="0"/>
                        <a:buNone/>
                      </a:pP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Indicated for the treatment of iron</a:t>
                      </a:r>
                      <a:r>
                        <a:rPr lang="en-US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deficiency anemia (IDA) in:</a:t>
                      </a:r>
                    </a:p>
                    <a:p>
                      <a:pPr marL="171450" indent="-171450" algn="l" fontAlgn="t">
                        <a:buFont typeface="Arial" panose="020B0604020202020204" pitchFamily="34" charset="0"/>
                        <a:buChar char="•"/>
                      </a:pPr>
                      <a:r>
                        <a:rPr lang="en-US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Adults and pediatric patients 1 year of age and older who have either intolerance to oral iron or an unsatisfactory response to oral iron</a:t>
                      </a:r>
                    </a:p>
                    <a:p>
                      <a:pPr marL="171450" indent="-171450" algn="l" fontAlgn="t">
                        <a:buFont typeface="Arial" panose="020B0604020202020204" pitchFamily="34" charset="0"/>
                        <a:buChar char="•"/>
                      </a:pPr>
                      <a:r>
                        <a:rPr lang="en-US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Adult patients who have non-dialysis dependent chronic kidney disease</a:t>
                      </a:r>
                    </a:p>
                    <a:p>
                      <a:pPr marL="0" indent="0" algn="l" fontAlgn="t">
                        <a:buFont typeface="Arial" panose="020B0604020202020204" pitchFamily="34" charset="0"/>
                        <a:buNone/>
                      </a:pPr>
                      <a:r>
                        <a:rPr lang="en-US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Iron – Injectable Step Therapy Edit</a:t>
                      </a:r>
                    </a:p>
                    <a:p>
                      <a:pPr marL="171450" indent="-171450" algn="l" fontAlgn="t">
                        <a:buFont typeface="Arial" panose="020B0604020202020204" pitchFamily="34" charset="0"/>
                        <a:buChar char="•"/>
                      </a:pPr>
                      <a:r>
                        <a:rPr lang="en-US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Dose opt of 28mL / 25 days</a:t>
                      </a:r>
                      <a:endParaRPr lang="en-US" sz="1100" b="1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0" indent="0" algn="l" defTabSz="914400" rtl="0" eaLnBrk="1" fontAlgn="t" latinLnBrk="0" hangingPunct="1">
                        <a:buFont typeface="Arial" panose="020B0604020202020204" pitchFamily="34" charset="0"/>
                        <a:buNone/>
                      </a:pPr>
                      <a:endParaRPr lang="en-US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494997121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11479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76200"/>
            <a:ext cx="8610600" cy="914400"/>
          </a:xfrm>
        </p:spPr>
        <p:txBody>
          <a:bodyPr/>
          <a:lstStyle/>
          <a:p>
            <a:pPr algn="ctr"/>
            <a:r>
              <a:rPr lang="en-US" dirty="0" smtClean="0"/>
              <a:t>New drugs – Open Access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17820407"/>
              </p:ext>
            </p:extLst>
          </p:nvPr>
        </p:nvGraphicFramePr>
        <p:xfrm>
          <a:off x="304800" y="1069895"/>
          <a:ext cx="8610600" cy="30178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6023">
                  <a:extLst>
                    <a:ext uri="{9D8B030D-6E8A-4147-A177-3AD203B41FA5}">
                      <a16:colId xmlns:a16="http://schemas.microsoft.com/office/drawing/2014/main" val="1049524180"/>
                    </a:ext>
                  </a:extLst>
                </a:gridCol>
                <a:gridCol w="2279277">
                  <a:extLst>
                    <a:ext uri="{9D8B030D-6E8A-4147-A177-3AD203B41FA5}">
                      <a16:colId xmlns:a16="http://schemas.microsoft.com/office/drawing/2014/main" val="3241170267"/>
                    </a:ext>
                  </a:extLst>
                </a:gridCol>
                <a:gridCol w="4305300">
                  <a:extLst>
                    <a:ext uri="{9D8B030D-6E8A-4147-A177-3AD203B41FA5}">
                      <a16:colId xmlns:a16="http://schemas.microsoft.com/office/drawing/2014/main" val="4290376005"/>
                    </a:ext>
                  </a:extLst>
                </a:gridCol>
              </a:tblGrid>
              <a:tr h="623475"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Common Trade Name</a:t>
                      </a:r>
                      <a:endParaRPr lang="en-US" sz="1800" b="1" kern="1200" dirty="0">
                        <a:solidFill>
                          <a:schemeClr val="lt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Ingredient Name</a:t>
                      </a:r>
                      <a:endParaRPr lang="en-US" sz="1800" b="1" kern="1200" dirty="0">
                        <a:solidFill>
                          <a:schemeClr val="lt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Indications</a:t>
                      </a:r>
                      <a:endParaRPr lang="en-US" sz="1800" b="1" kern="1200" dirty="0">
                        <a:solidFill>
                          <a:schemeClr val="lt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61307435"/>
                  </a:ext>
                </a:extLst>
              </a:tr>
              <a:tr h="662442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Cimerli</a:t>
                      </a:r>
                      <a:r>
                        <a:rPr lang="fr-F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0.3mg/0.05mL</a:t>
                      </a:r>
                      <a:r>
                        <a:rPr lang="fr-FR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Vial</a:t>
                      </a:r>
                      <a:endParaRPr lang="fr-FR" sz="11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t"/>
                      <a:r>
                        <a:rPr lang="fr-FR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Cimerli</a:t>
                      </a:r>
                      <a:r>
                        <a:rPr lang="fr-F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0.5mg/0.05mL</a:t>
                      </a:r>
                      <a:r>
                        <a:rPr lang="fr-FR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Vial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Ranibizumab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-EQRN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marL="0" indent="0" algn="l" fontAlgn="t">
                        <a:buFont typeface="Arial" panose="020B0604020202020204" pitchFamily="34" charset="0"/>
                        <a:buNone/>
                      </a:pP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Indicated for the treatment of:</a:t>
                      </a:r>
                    </a:p>
                    <a:p>
                      <a:pPr marL="171450" indent="-171450" algn="l" defTabSz="914400" rtl="0" eaLnBrk="1" fontAlgn="t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100" b="0" i="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Neovascular</a:t>
                      </a:r>
                      <a:r>
                        <a:rPr lang="en-US" sz="11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(Wet) Age-related Macular Degeneration (AMD)</a:t>
                      </a:r>
                    </a:p>
                    <a:p>
                      <a:pPr marL="171450" indent="-171450" algn="l" defTabSz="914400" rtl="0" eaLnBrk="1" fontAlgn="t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1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Macular Edema Following Retinal Vein Occlusion (RVO) </a:t>
                      </a:r>
                    </a:p>
                    <a:p>
                      <a:pPr marL="171450" indent="-171450" algn="l" fontAlgn="t">
                        <a:buFont typeface="Arial" panose="020B0604020202020204" pitchFamily="34" charset="0"/>
                        <a:buChar char="•"/>
                      </a:pP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Diabetic Macular Edema (DME)</a:t>
                      </a:r>
                    </a:p>
                    <a:p>
                      <a:pPr marL="171450" indent="-171450" algn="l" fontAlgn="t">
                        <a:buFont typeface="Arial" panose="020B0604020202020204" pitchFamily="34" charset="0"/>
                        <a:buChar char="•"/>
                      </a:pPr>
                      <a:r>
                        <a:rPr lang="en-US" sz="11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Diabetic Retinopathy (DR) </a:t>
                      </a:r>
                    </a:p>
                    <a:p>
                      <a:pPr marL="171450" indent="-171450" algn="l" fontAlgn="t">
                        <a:buFont typeface="Arial" panose="020B0604020202020204" pitchFamily="34" charset="0"/>
                        <a:buChar char="•"/>
                      </a:pPr>
                      <a:r>
                        <a:rPr lang="en-US" sz="11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Myopic Choroidal Neovascularization (</a:t>
                      </a:r>
                      <a:r>
                        <a:rPr lang="en-US" sz="1100" b="0" i="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mCNV</a:t>
                      </a:r>
                      <a:r>
                        <a:rPr lang="en-US" sz="11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) </a:t>
                      </a:r>
                    </a:p>
                    <a:p>
                      <a:pPr marL="0" indent="0" algn="l" fontAlgn="t">
                        <a:buFont typeface="Arial" panose="020B0604020202020204" pitchFamily="34" charset="0"/>
                        <a:buNone/>
                      </a:pP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494997121"/>
                  </a:ext>
                </a:extLst>
              </a:tr>
              <a:tr h="825733">
                <a:tc>
                  <a:txBody>
                    <a:bodyPr/>
                    <a:lstStyle/>
                    <a:p>
                      <a:pPr algn="l" fontAlgn="t"/>
                      <a:r>
                        <a:rPr lang="fr-FR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Susvimo</a:t>
                      </a:r>
                      <a:r>
                        <a:rPr lang="fr-F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10mg/0.1mL</a:t>
                      </a:r>
                      <a:r>
                        <a:rPr lang="fr-FR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Kit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Ranibizumab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/Initial</a:t>
                      </a:r>
                      <a:r>
                        <a:rPr lang="en-US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Fill Needle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marL="0" indent="0" algn="l" fontAlgn="t">
                        <a:buFont typeface="Arial" panose="020B0604020202020204" pitchFamily="34" charset="0"/>
                        <a:buNone/>
                      </a:pP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Indicated for the treatment of patients with </a:t>
                      </a:r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neovascular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(wet) age-related macular degeneration (AMD) who have previously responded to at least two </a:t>
                      </a:r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intravitreal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injections of a vascular endothelial growth factor (VEGF) inhibitor.</a:t>
                      </a:r>
                    </a:p>
                    <a:p>
                      <a:pPr marL="0" indent="0" algn="l" fontAlgn="t">
                        <a:buFont typeface="Arial" panose="020B0604020202020204" pitchFamily="34" charset="0"/>
                        <a:buNone/>
                      </a:pP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298953326"/>
                  </a:ext>
                </a:extLst>
              </a:tr>
              <a:tr h="347012">
                <a:tc>
                  <a:txBody>
                    <a:bodyPr/>
                    <a:lstStyle/>
                    <a:p>
                      <a:pPr algn="l" fontAlgn="t"/>
                      <a:r>
                        <a:rPr lang="fr-FR" sz="11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Xipere</a:t>
                      </a:r>
                      <a:r>
                        <a:rPr lang="fr-FR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40mg/</a:t>
                      </a:r>
                      <a:r>
                        <a:rPr lang="fr-FR" sz="11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mL</a:t>
                      </a:r>
                      <a:r>
                        <a:rPr lang="fr-FR" sz="11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Vial</a:t>
                      </a:r>
                      <a:endParaRPr lang="fr-FR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Triamcinolone </a:t>
                      </a:r>
                      <a:r>
                        <a:rPr lang="en-US" sz="11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Acetonide</a:t>
                      </a:r>
                      <a:r>
                        <a:rPr lang="en-US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/PF</a:t>
                      </a: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Indicated for the treatment of macular edema associated with uveitis.</a:t>
                      </a:r>
                    </a:p>
                    <a:p>
                      <a:pPr algn="l" fontAlgn="t"/>
                      <a:endParaRPr lang="en-US" sz="1100" b="0" i="0" u="none" strike="noStrike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462125436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72506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Clinical &amp; Fiscal Edits with no annual changes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00201"/>
            <a:ext cx="7772400" cy="3581399"/>
          </a:xfrm>
        </p:spPr>
        <p:txBody>
          <a:bodyPr numCol="2">
            <a:normAutofit fontScale="92500" lnSpcReduction="20000"/>
          </a:bodyPr>
          <a:lstStyle/>
          <a:p>
            <a:pPr lvl="0"/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Aduhelm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Clinical Edit</a:t>
            </a:r>
          </a:p>
          <a:p>
            <a:pPr lvl="0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Antipsychotics, 1st Generation (Typical) Clinical Edit</a:t>
            </a:r>
          </a:p>
          <a:p>
            <a:pPr lvl="0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Benzodiazepine, Select Oral Clinical Edit</a:t>
            </a:r>
          </a:p>
          <a:p>
            <a:pPr lvl="0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Butalbital Combinations without Codeine Clinical Edit</a:t>
            </a:r>
          </a:p>
          <a:p>
            <a:pPr lvl="0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Corlanor Clinical Edit</a:t>
            </a:r>
          </a:p>
          <a:p>
            <a:pPr lvl="0"/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Empaveli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Clinical Edit</a:t>
            </a:r>
          </a:p>
          <a:p>
            <a:pPr lvl="0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HBV Nucleotide Analog Reverse Transcriptase Inhibitors Fiscal 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Edit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High Risk Therapies Clinical Edit</a:t>
            </a:r>
          </a:p>
          <a:p>
            <a:pPr lvl="0"/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Kerendia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Clinical Edit</a:t>
            </a:r>
          </a:p>
          <a:p>
            <a:pPr lvl="0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Morphine Milligram Equivalent (MME) Accumulation Clinical Edit</a:t>
            </a:r>
          </a:p>
          <a:p>
            <a:pPr lvl="0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Non-Oral Contraceptives Fiscal Edit</a:t>
            </a:r>
          </a:p>
          <a:p>
            <a:pPr lvl="0"/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Oxazolidinone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Fiscal Edit</a:t>
            </a:r>
          </a:p>
          <a:p>
            <a:pPr lvl="0"/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Pompe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Disease Clinical Edit</a:t>
            </a:r>
          </a:p>
          <a:p>
            <a:pPr lvl="0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Selzentry Clinical Edit</a:t>
            </a:r>
          </a:p>
          <a:p>
            <a:pPr lvl="0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Transmucosal Immediate Release Fentanyl (TIRF) Clinical Edit</a:t>
            </a:r>
          </a:p>
          <a:p>
            <a:pPr lvl="0"/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Verquvo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Clinical Edit</a:t>
            </a:r>
          </a:p>
          <a:p>
            <a:pPr marL="68580" lvl="0" indent="0">
              <a:buNone/>
            </a:pPr>
            <a:endParaRPr lang="en-US" dirty="0" smtClean="0"/>
          </a:p>
          <a:p>
            <a:pPr marL="68580" lv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71712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PDL Edits with no annual changes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19200"/>
            <a:ext cx="7772400" cy="4267200"/>
          </a:xfrm>
        </p:spPr>
        <p:txBody>
          <a:bodyPr numCol="2">
            <a:normAutofit fontScale="92500" lnSpcReduction="10000"/>
          </a:bodyPr>
          <a:lstStyle/>
          <a:p>
            <a:pPr lvl="0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Alzheimer’s Agents,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AChEIs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and NMDA Receptor Antagonists &amp; Combinations PDL Edit</a:t>
            </a:r>
          </a:p>
          <a:p>
            <a:pPr lvl="0"/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Antiemetics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5-HT3 and NK1 Injectables PDL Edit</a:t>
            </a:r>
          </a:p>
          <a:p>
            <a:pPr lvl="0"/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Antiemetics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5-HT3, NK1 and Other Select Non-Injectables PDL Edit</a:t>
            </a:r>
          </a:p>
          <a:p>
            <a:pPr lvl="0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Anti-Migraine, Serotonin (5-HT1) Receptor Agonists PDL Edit</a:t>
            </a:r>
          </a:p>
          <a:p>
            <a:pPr lvl="0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Anti-Parkinsonism, MAO-B Inhibitors PDL Edit</a:t>
            </a:r>
          </a:p>
          <a:p>
            <a:pPr lvl="0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Anti-Parkinsonism, Non-Ergot Dopamine Agonists PDL Edit</a:t>
            </a:r>
          </a:p>
          <a:p>
            <a:pPr lvl="0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Cyclin-Dependent Kinase (CDK) 4/6 Inhibitors PDL Edit</a:t>
            </a:r>
          </a:p>
          <a:p>
            <a:pPr lvl="0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Glucagon Agents PDL Edit</a:t>
            </a:r>
          </a:p>
          <a:p>
            <a:pPr lvl="0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Hereditary Angioedema Agents PDL Edit</a:t>
            </a:r>
          </a:p>
          <a:p>
            <a:pPr lvl="0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NSAIDs PDL Edit</a:t>
            </a:r>
          </a:p>
          <a:p>
            <a:pPr lvl="0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Opioid Emergency Reversal Agents PDL Edit</a:t>
            </a:r>
          </a:p>
          <a:p>
            <a:pPr lvl="0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Opioids, Long Acting PDL Edit</a:t>
            </a:r>
          </a:p>
          <a:p>
            <a:pPr lvl="0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Somatostatin Analogs PDL Edit</a:t>
            </a:r>
          </a:p>
          <a:p>
            <a:pPr lvl="0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Vesicular Monoamine Transporter 2 (VMAT2) Inhibitors PDL Edit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17139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-152400"/>
            <a:ext cx="7772400" cy="1143000"/>
          </a:xfrm>
        </p:spPr>
        <p:txBody>
          <a:bodyPr/>
          <a:lstStyle/>
          <a:p>
            <a:pPr algn="ctr"/>
            <a:r>
              <a:rPr lang="en-US" dirty="0" smtClean="0"/>
              <a:t>New drugs – Clinical Edits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2</a:t>
            </a:fld>
            <a:endParaRPr lang="en-US" dirty="0"/>
          </a:p>
        </p:txBody>
      </p:sp>
      <p:graphicFrame>
        <p:nvGraphicFramePr>
          <p:cNvPr id="5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46428781"/>
              </p:ext>
            </p:extLst>
          </p:nvPr>
        </p:nvGraphicFramePr>
        <p:xfrm>
          <a:off x="152400" y="838201"/>
          <a:ext cx="8839200" cy="42957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04952418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3241170267"/>
                    </a:ext>
                  </a:extLst>
                </a:gridCol>
                <a:gridCol w="5105400">
                  <a:extLst>
                    <a:ext uri="{9D8B030D-6E8A-4147-A177-3AD203B41FA5}">
                      <a16:colId xmlns:a16="http://schemas.microsoft.com/office/drawing/2014/main" val="4290376005"/>
                    </a:ext>
                  </a:extLst>
                </a:gridCol>
              </a:tblGrid>
              <a:tr h="914399"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Common Trade Name</a:t>
                      </a:r>
                      <a:endParaRPr lang="en-US" sz="1800" b="1" kern="1200" dirty="0">
                        <a:solidFill>
                          <a:schemeClr val="lt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Ingredient Name</a:t>
                      </a:r>
                      <a:endParaRPr lang="en-US" sz="1800" b="1" kern="1200" dirty="0">
                        <a:solidFill>
                          <a:schemeClr val="lt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Indications</a:t>
                      </a:r>
                      <a:endParaRPr lang="en-US" sz="1800" b="1" kern="1200" dirty="0">
                        <a:solidFill>
                          <a:schemeClr val="lt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61307435"/>
                  </a:ext>
                </a:extLst>
              </a:tr>
              <a:tr h="490861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1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Aspruzyo Sprinkle ER 500mg Packet</a:t>
                      </a:r>
                      <a:endParaRPr lang="nb-NO" sz="1100" b="0" i="0" u="none" strike="noStrike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t"/>
                      <a:r>
                        <a:rPr lang="nb-NO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Aspruzyo Sprinkle</a:t>
                      </a:r>
                      <a:r>
                        <a:rPr lang="nb-NO" sz="11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ER 1000mg Packet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Ranolazine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Indicated for the treatment of chronic angina. </a:t>
                      </a:r>
                    </a:p>
                    <a:p>
                      <a:pPr algn="l" fontAlgn="t"/>
                      <a:r>
                        <a:rPr lang="en-US" sz="11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Ranolazine</a:t>
                      </a: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Clinical Edit</a:t>
                      </a:r>
                    </a:p>
                    <a:p>
                      <a:pPr algn="l" fontAlgn="t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Prior Authorization Required Fiscal Edit </a:t>
                      </a:r>
                    </a:p>
                    <a:p>
                      <a:pPr marL="171450" indent="-171450" algn="l" fontAlgn="t">
                        <a:buFont typeface="Arial" panose="020B0604020202020204" pitchFamily="34" charset="0"/>
                        <a:buChar char="•"/>
                      </a:pP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Must provide medical necessity as to why the participant cannot utilize generic </a:t>
                      </a:r>
                      <a:r>
                        <a:rPr lang="en-US" sz="11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ranolazine</a:t>
                      </a: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tablets.</a:t>
                      </a:r>
                    </a:p>
                    <a:p>
                      <a:pPr algn="l" fontAlgn="t"/>
                      <a:endParaRPr lang="en-US" sz="11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281487497"/>
                  </a:ext>
                </a:extLst>
              </a:tr>
              <a:tr h="812020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Orkabmi</a:t>
                      </a:r>
                      <a:r>
                        <a:rPr lang="en-US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75-94mg</a:t>
                      </a:r>
                      <a:r>
                        <a:rPr lang="en-US" sz="11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Granule </a:t>
                      </a:r>
                      <a:r>
                        <a:rPr lang="nb-NO" sz="11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Packet</a:t>
                      </a:r>
                      <a:endParaRPr lang="nb-NO" sz="1100" b="0" i="0" u="none" strike="noStrike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Lumacaftor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/</a:t>
                      </a:r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Ivacaftor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Indicated for the treatment of cystic fibrosis (CF) in patients aged 1 year and older who are homozygous for the F508del mutation in the CFTR gene. 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Cystic </a:t>
                      </a: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Fibrosis Transmembrane Conductance Regulator (CFTR) Modulators Clinical </a:t>
                      </a: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Edit – To</a:t>
                      </a:r>
                      <a:r>
                        <a:rPr lang="en-US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be discussed today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035496683"/>
                  </a:ext>
                </a:extLst>
              </a:tr>
              <a:tr h="651441">
                <a:tc>
                  <a:txBody>
                    <a:bodyPr/>
                    <a:lstStyle/>
                    <a:p>
                      <a:pPr algn="l" fontAlgn="t"/>
                      <a:r>
                        <a:rPr lang="nb-NO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Pheburane 483mg/g Pellet</a:t>
                      </a:r>
                      <a:endParaRPr lang="nb-NO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Sodium </a:t>
                      </a:r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Phenylbutyrate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Indicated as adjunctive therapy to standard of care, which includes dietary management, for the chronic management of adult and pediatric patients with urea cycle disorders (UCDs), involving deficiencies of </a:t>
                      </a:r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carbamylphosphate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synthetase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(CPS), ornithine </a:t>
                      </a:r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transcarbamylase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(OTC) or </a:t>
                      </a:r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argininosuccinic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acid </a:t>
                      </a:r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synthetase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(AS).</a:t>
                      </a:r>
                      <a:endParaRPr lang="en-US" sz="1100" b="1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l" fontAlgn="ctr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Enzyme </a:t>
                      </a: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Deficiency, Select Agents Clinical </a:t>
                      </a: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Edit</a:t>
                      </a: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/>
                      </a:r>
                      <a:b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Prior Authorization Required </a:t>
                      </a: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Fiscal Edit </a:t>
                      </a:r>
                      <a:endParaRPr lang="en-US" sz="1100" b="1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171450" marR="0" lvl="0" indent="-17145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Must provide medical necessity as to why the participant cannot utilize </a:t>
                      </a:r>
                      <a:r>
                        <a:rPr lang="en-US" sz="11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Buphenyl</a:t>
                      </a: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or </a:t>
                      </a:r>
                      <a:r>
                        <a:rPr lang="en-US" sz="11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Ravicti</a:t>
                      </a: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</a:t>
                      </a: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/>
                      </a:r>
                      <a:b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8878777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2938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-152400"/>
            <a:ext cx="7772400" cy="1143000"/>
          </a:xfrm>
        </p:spPr>
        <p:txBody>
          <a:bodyPr/>
          <a:lstStyle/>
          <a:p>
            <a:pPr algn="ctr"/>
            <a:r>
              <a:rPr lang="en-US" dirty="0" smtClean="0"/>
              <a:t>New drugs – Clinical Edits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3</a:t>
            </a:fld>
            <a:endParaRPr lang="en-US" dirty="0"/>
          </a:p>
        </p:txBody>
      </p:sp>
      <p:graphicFrame>
        <p:nvGraphicFramePr>
          <p:cNvPr id="5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38576204"/>
              </p:ext>
            </p:extLst>
          </p:nvPr>
        </p:nvGraphicFramePr>
        <p:xfrm>
          <a:off x="152400" y="838201"/>
          <a:ext cx="8839200" cy="49853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5000">
                  <a:extLst>
                    <a:ext uri="{9D8B030D-6E8A-4147-A177-3AD203B41FA5}">
                      <a16:colId xmlns:a16="http://schemas.microsoft.com/office/drawing/2014/main" val="1049524180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3241170267"/>
                    </a:ext>
                  </a:extLst>
                </a:gridCol>
                <a:gridCol w="5181600">
                  <a:extLst>
                    <a:ext uri="{9D8B030D-6E8A-4147-A177-3AD203B41FA5}">
                      <a16:colId xmlns:a16="http://schemas.microsoft.com/office/drawing/2014/main" val="4290376005"/>
                    </a:ext>
                  </a:extLst>
                </a:gridCol>
              </a:tblGrid>
              <a:tr h="914399"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Common Trade Name</a:t>
                      </a:r>
                      <a:endParaRPr lang="en-US" sz="1800" b="1" kern="1200" dirty="0">
                        <a:solidFill>
                          <a:schemeClr val="lt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Ingredient Name</a:t>
                      </a:r>
                      <a:endParaRPr lang="en-US" sz="1800" b="1" kern="1200" dirty="0">
                        <a:solidFill>
                          <a:schemeClr val="lt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Indications</a:t>
                      </a:r>
                      <a:endParaRPr lang="en-US" sz="1800" b="1" kern="1200" dirty="0">
                        <a:solidFill>
                          <a:schemeClr val="lt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61307435"/>
                  </a:ext>
                </a:extLst>
              </a:tr>
              <a:tr h="490861">
                <a:tc>
                  <a:txBody>
                    <a:bodyPr/>
                    <a:lstStyle/>
                    <a:p>
                      <a:pPr algn="l" fontAlgn="t"/>
                      <a:r>
                        <a:rPr lang="nb-NO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Skysona Infusion Bag-Cassette</a:t>
                      </a:r>
                      <a:endParaRPr lang="nb-NO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Elivaldogene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Autotemcel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Indicated to slow the progression of neurologic dysfunction in boys 4-17 years of age with early, active cerebral </a:t>
                      </a:r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adrenoleukodystrophy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(CALD).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Skysona</a:t>
                      </a: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Clinical Edit – To</a:t>
                      </a:r>
                      <a:r>
                        <a:rPr lang="en-US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be discussed today</a:t>
                      </a:r>
                    </a:p>
                    <a:p>
                      <a:pPr algn="l" fontAlgn="t"/>
                      <a:endParaRPr lang="en-US" sz="1100" b="1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4254417486"/>
                  </a:ext>
                </a:extLst>
              </a:tr>
              <a:tr h="490861">
                <a:tc>
                  <a:txBody>
                    <a:bodyPr/>
                    <a:lstStyle/>
                    <a:p>
                      <a:pPr algn="l" fontAlgn="t"/>
                      <a:r>
                        <a:rPr lang="nb-NO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Venlafaxine</a:t>
                      </a:r>
                      <a:r>
                        <a:rPr lang="nb-NO" sz="11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Besylate ER 112.5mg Tablet</a:t>
                      </a:r>
                      <a:endParaRPr lang="nb-NO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Venlafaxine </a:t>
                      </a:r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Besylate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Indicated in adults for the treatment of major depressive disorder (MDD) and generalized anxiety disorder (GAD).</a:t>
                      </a:r>
                      <a:endParaRPr lang="en-US" sz="1100" b="1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l" fontAlgn="t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SNRI Clinical Edit</a:t>
                      </a:r>
                    </a:p>
                    <a:p>
                      <a:pPr algn="l" fontAlgn="t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Prior Authorization Required Fiscal Edit</a:t>
                      </a:r>
                    </a:p>
                    <a:p>
                      <a:pPr marL="171450" indent="-171450" algn="l" fontAlgn="t">
                        <a:buFont typeface="Arial" panose="020B0604020202020204" pitchFamily="34" charset="0"/>
                        <a:buChar char="•"/>
                      </a:pPr>
                      <a:r>
                        <a:rPr kumimoji="0" lang="en-US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Must provide medical necessity as to why the participant cannot utilize generic </a:t>
                      </a: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Effexor XR capsules.</a:t>
                      </a:r>
                    </a:p>
                    <a:p>
                      <a:pPr marL="171450" marR="0" lvl="0" indent="-17145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Dose opt</a:t>
                      </a:r>
                      <a:r>
                        <a:rPr lang="en-US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of </a:t>
                      </a: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 tablet per day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sz="1100" b="1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281487497"/>
                  </a:ext>
                </a:extLst>
              </a:tr>
              <a:tr h="483870">
                <a:tc>
                  <a:txBody>
                    <a:bodyPr/>
                    <a:lstStyle/>
                    <a:p>
                      <a:pPr algn="l" fontAlgn="t"/>
                      <a:r>
                        <a:rPr lang="nb-NO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Xenpozyme 20mg Vial</a:t>
                      </a:r>
                      <a:endParaRPr lang="nb-NO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Olipudase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Alfa-RPCP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Indicated for treatment of non–central nervous system manifestations of acid sphingomyelinase deficiency (ASMD) in adult and pediatric patients.</a:t>
                      </a:r>
                      <a:endParaRPr lang="en-US" sz="1100" b="1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Xenpozyme</a:t>
                      </a: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Clinical Edit – To</a:t>
                      </a:r>
                      <a:r>
                        <a:rPr lang="en-US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be discussed today</a:t>
                      </a:r>
                    </a:p>
                    <a:p>
                      <a:pPr algn="l" fontAlgn="ctr"/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572184720"/>
                  </a:ext>
                </a:extLst>
              </a:tr>
              <a:tr h="474345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Ztalmy</a:t>
                      </a:r>
                      <a:r>
                        <a:rPr lang="en-US" sz="11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50mg/mL Suspension</a:t>
                      </a: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Ganaxolone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Indicated for the treatment of seizures associated with cyclin-dependent kinase-like 5 (CDKL5) deficiency disorder (CDD) in patients 2 years of age and older.</a:t>
                      </a:r>
                      <a:endParaRPr lang="en-US" sz="1100" b="1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l" fontAlgn="ctr"/>
                      <a:r>
                        <a:rPr lang="en-US" sz="11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Ztalmy</a:t>
                      </a: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Clinical Edit – To</a:t>
                      </a:r>
                      <a:r>
                        <a:rPr lang="en-US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be discussed today</a:t>
                      </a: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/>
                      </a:r>
                      <a:b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560968394"/>
                  </a:ext>
                </a:extLst>
              </a:tr>
              <a:tr h="474345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Zynteglo</a:t>
                      </a:r>
                      <a:r>
                        <a:rPr lang="en-US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Infusion Bag-Cassette</a:t>
                      </a: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Betibeglogene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Autotemcel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Indicated </a:t>
                      </a:r>
                      <a:r>
                        <a:rPr 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for the treatment of adult and pediatric patients with β-thalassemia who require regular red blood cell (RBC) transfusions</a:t>
                      </a:r>
                      <a:r>
                        <a:rPr lang="en-US" sz="11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.</a:t>
                      </a:r>
                    </a:p>
                    <a:p>
                      <a:pPr algn="l" fontAlgn="t"/>
                      <a:r>
                        <a:rPr lang="en-US" sz="11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Zynteglo</a:t>
                      </a: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Clinical Edit – To</a:t>
                      </a:r>
                      <a:r>
                        <a:rPr lang="en-US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be discussed today</a:t>
                      </a:r>
                    </a:p>
                    <a:p>
                      <a:pPr algn="l" fontAlgn="t"/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0354966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384072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76200"/>
            <a:ext cx="8610600" cy="914400"/>
          </a:xfrm>
        </p:spPr>
        <p:txBody>
          <a:bodyPr/>
          <a:lstStyle/>
          <a:p>
            <a:pPr algn="ctr"/>
            <a:r>
              <a:rPr lang="en-US" dirty="0" smtClean="0"/>
              <a:t>New drugs – Fiscal Edits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26874070"/>
              </p:ext>
            </p:extLst>
          </p:nvPr>
        </p:nvGraphicFramePr>
        <p:xfrm>
          <a:off x="304800" y="1069894"/>
          <a:ext cx="8610600" cy="53931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6023">
                  <a:extLst>
                    <a:ext uri="{9D8B030D-6E8A-4147-A177-3AD203B41FA5}">
                      <a16:colId xmlns:a16="http://schemas.microsoft.com/office/drawing/2014/main" val="1049524180"/>
                    </a:ext>
                  </a:extLst>
                </a:gridCol>
                <a:gridCol w="2279277">
                  <a:extLst>
                    <a:ext uri="{9D8B030D-6E8A-4147-A177-3AD203B41FA5}">
                      <a16:colId xmlns:a16="http://schemas.microsoft.com/office/drawing/2014/main" val="3241170267"/>
                    </a:ext>
                  </a:extLst>
                </a:gridCol>
                <a:gridCol w="4305300">
                  <a:extLst>
                    <a:ext uri="{9D8B030D-6E8A-4147-A177-3AD203B41FA5}">
                      <a16:colId xmlns:a16="http://schemas.microsoft.com/office/drawing/2014/main" val="4290376005"/>
                    </a:ext>
                  </a:extLst>
                </a:gridCol>
              </a:tblGrid>
              <a:tr h="670617"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Common Trade Name</a:t>
                      </a:r>
                      <a:endParaRPr lang="en-US" sz="1800" b="1" kern="1200" dirty="0">
                        <a:solidFill>
                          <a:schemeClr val="lt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Ingredient Name</a:t>
                      </a:r>
                      <a:endParaRPr lang="en-US" sz="1800" b="1" kern="1200" dirty="0">
                        <a:solidFill>
                          <a:schemeClr val="lt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Indications</a:t>
                      </a:r>
                      <a:endParaRPr lang="en-US" sz="1800" b="1" kern="1200" dirty="0">
                        <a:solidFill>
                          <a:schemeClr val="lt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61307435"/>
                  </a:ext>
                </a:extLst>
              </a:tr>
              <a:tr h="388532">
                <a:tc>
                  <a:txBody>
                    <a:bodyPr/>
                    <a:lstStyle/>
                    <a:p>
                      <a:pPr algn="l" fontAlgn="t"/>
                      <a:r>
                        <a:rPr lang="fr-FR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Hyftor</a:t>
                      </a:r>
                      <a:r>
                        <a:rPr lang="fr-F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0.2% Gel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Sirolimus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Indicated for the treatment of facial </a:t>
                      </a:r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angiofibroma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associated with tuberous sclerosis in adults and pediatric patients 6 years of age and older.</a:t>
                      </a:r>
                    </a:p>
                    <a:p>
                      <a:pPr algn="l" fontAlgn="t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Prior Authorization Required Fiscal Edit </a:t>
                      </a:r>
                    </a:p>
                    <a:p>
                      <a:pPr marL="171450" indent="-171450" algn="l" fontAlgn="t">
                        <a:buFont typeface="Arial" panose="020B0604020202020204" pitchFamily="34" charset="0"/>
                        <a:buChar char="•"/>
                      </a:pP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Clinical consultant</a:t>
                      </a:r>
                      <a:r>
                        <a:rPr lang="en-US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review required </a:t>
                      </a:r>
                      <a:endParaRPr lang="en-US" sz="1100" b="1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indent="0" algn="l" defTabSz="914400" rtl="0" eaLnBrk="1" fontAlgn="t" latinLnBrk="0" hangingPunct="1">
                        <a:buFont typeface="Arial" panose="020B0604020202020204" pitchFamily="34" charset="0"/>
                        <a:buNone/>
                      </a:pPr>
                      <a:endParaRPr lang="en-US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083099118"/>
                  </a:ext>
                </a:extLst>
              </a:tr>
              <a:tr h="388532">
                <a:tc>
                  <a:txBody>
                    <a:bodyPr/>
                    <a:lstStyle/>
                    <a:p>
                      <a:pPr algn="l" fontAlgn="t"/>
                      <a:r>
                        <a:rPr lang="fr-FR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Igalmi</a:t>
                      </a:r>
                      <a:r>
                        <a:rPr lang="fr-F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120mcg Sublingual</a:t>
                      </a:r>
                      <a:r>
                        <a:rPr lang="fr-FR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Film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Igalmi</a:t>
                      </a:r>
                      <a:r>
                        <a:rPr lang="fr-F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180mcg Sublingual</a:t>
                      </a:r>
                      <a:r>
                        <a:rPr lang="fr-FR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Film</a:t>
                      </a:r>
                      <a:endParaRPr lang="fr-FR" sz="11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t"/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Dexmedetomidine</a:t>
                      </a:r>
                      <a:r>
                        <a:rPr lang="en-US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HCl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Indicated for the acute treatment of agitation associated with schizophrenia or bipolar I or II disorder in adults.</a:t>
                      </a:r>
                    </a:p>
                    <a:p>
                      <a:pPr algn="l" fontAlgn="t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Prior Authorization Required Fiscal Edit </a:t>
                      </a:r>
                    </a:p>
                    <a:p>
                      <a:pPr marL="171450" indent="-171450" algn="l" fontAlgn="t">
                        <a:buFont typeface="Arial" panose="020B0604020202020204" pitchFamily="34" charset="0"/>
                        <a:buChar char="•"/>
                      </a:pP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Clinical consultant</a:t>
                      </a:r>
                      <a:r>
                        <a:rPr lang="en-US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review required </a:t>
                      </a:r>
                      <a:endParaRPr lang="en-US" sz="1100" b="1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indent="0" algn="l" defTabSz="914400" rtl="0" eaLnBrk="1" fontAlgn="t" latinLnBrk="0" hangingPunct="1">
                        <a:buFont typeface="Arial" panose="020B0604020202020204" pitchFamily="34" charset="0"/>
                        <a:buNone/>
                      </a:pPr>
                      <a:endParaRPr lang="en-US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494997121"/>
                  </a:ext>
                </a:extLst>
              </a:tr>
              <a:tr h="388532">
                <a:tc>
                  <a:txBody>
                    <a:bodyPr/>
                    <a:lstStyle/>
                    <a:p>
                      <a:pPr algn="l" fontAlgn="t"/>
                      <a:r>
                        <a:rPr lang="fr-FR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Pegasys</a:t>
                      </a:r>
                      <a:r>
                        <a:rPr lang="fr-F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180mcg/0.5mL Syringe</a:t>
                      </a:r>
                    </a:p>
                    <a:p>
                      <a:pPr algn="l" fontAlgn="t"/>
                      <a:r>
                        <a:rPr lang="fr-FR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Pegasys</a:t>
                      </a:r>
                      <a:r>
                        <a:rPr lang="fr-FR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180mcg/0.5mL Vial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Peginterferon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Alfa-2A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Indicated for the treatment of:</a:t>
                      </a:r>
                    </a:p>
                    <a:p>
                      <a:pPr marL="0" indent="0" algn="l" fontAlgn="t">
                        <a:buFont typeface="Arial" panose="020B0604020202020204" pitchFamily="34" charset="0"/>
                        <a:buNone/>
                      </a:pP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Chronic Hepatitis C (CHC) </a:t>
                      </a:r>
                    </a:p>
                    <a:p>
                      <a:pPr marL="228600" lvl="0" indent="-228600" algn="l" fontAlgn="t">
                        <a:buFont typeface="Arial" panose="020B0604020202020204" pitchFamily="34" charset="0"/>
                        <a:buChar char="•"/>
                      </a:pP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Adult Patients: In combination therapy with other hepatitis C virus drugs for adults with compensated liver disease. PEGASYS monotherapy is indicated only if patient has contraindication or significant intolerance to other HCV drugs.</a:t>
                      </a:r>
                    </a:p>
                    <a:p>
                      <a:pPr marL="228600" lvl="0" indent="-228600" algn="l" fontAlgn="t">
                        <a:buFont typeface="Arial" panose="020B0604020202020204" pitchFamily="34" charset="0"/>
                        <a:buChar char="•"/>
                      </a:pP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Pediatric Patients: In combination with ribavirin for pediatric patients 5 years of age and older with compensated liver disease.</a:t>
                      </a:r>
                    </a:p>
                    <a:p>
                      <a:pPr algn="l" fontAlgn="t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Chronic Hepatitis B (CHB)</a:t>
                      </a:r>
                    </a:p>
                    <a:p>
                      <a:pPr marL="171450" indent="-171450" algn="l" fontAlgn="t">
                        <a:buFont typeface="Arial" panose="020B0604020202020204" pitchFamily="34" charset="0"/>
                        <a:buChar char="•"/>
                      </a:pP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Adult Patients: Treatment of adults with </a:t>
                      </a:r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HBeAg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-positive and </a:t>
                      </a:r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HBeAg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-negative chronic hepatitis B (CHB) infection who have compensated liver disease and evidence of viral replication and liver inflammation.</a:t>
                      </a:r>
                    </a:p>
                    <a:p>
                      <a:pPr marL="171450" indent="-171450" algn="l" fontAlgn="t">
                        <a:buFont typeface="Arial" panose="020B0604020202020204" pitchFamily="34" charset="0"/>
                        <a:buChar char="•"/>
                      </a:pP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Pediatric Patients: Treatment of non-cirrhotic pediatric patients 3 years of age and older with </a:t>
                      </a:r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HBeAgpositive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CHB and evidence of viral replication and elevations in serum alanine aminotransferase (ALT).</a:t>
                      </a:r>
                    </a:p>
                    <a:p>
                      <a:pPr algn="l" fontAlgn="t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Prior Authorization Required Fiscal Edit </a:t>
                      </a:r>
                    </a:p>
                    <a:p>
                      <a:pPr marL="171450" indent="-171450" algn="l" fontAlgn="t">
                        <a:buFont typeface="Arial" panose="020B0604020202020204" pitchFamily="34" charset="0"/>
                        <a:buChar char="•"/>
                      </a:pP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Clinical consultant</a:t>
                      </a:r>
                      <a:r>
                        <a:rPr lang="en-US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review required </a:t>
                      </a:r>
                      <a:endParaRPr lang="en-US" sz="1100" b="1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indent="0" algn="l" defTabSz="914400" rtl="0" eaLnBrk="1" fontAlgn="t" latinLnBrk="0" hangingPunct="1">
                        <a:buFont typeface="Arial" panose="020B0604020202020204" pitchFamily="34" charset="0"/>
                        <a:buNone/>
                      </a:pPr>
                      <a:endParaRPr lang="en-US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560029011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30622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76200"/>
            <a:ext cx="8610600" cy="914400"/>
          </a:xfrm>
        </p:spPr>
        <p:txBody>
          <a:bodyPr/>
          <a:lstStyle/>
          <a:p>
            <a:pPr algn="ctr"/>
            <a:r>
              <a:rPr lang="en-US" dirty="0" smtClean="0"/>
              <a:t>New drugs – Fiscal Edits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91213236"/>
              </p:ext>
            </p:extLst>
          </p:nvPr>
        </p:nvGraphicFramePr>
        <p:xfrm>
          <a:off x="304800" y="1069894"/>
          <a:ext cx="8610600" cy="52254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6023">
                  <a:extLst>
                    <a:ext uri="{9D8B030D-6E8A-4147-A177-3AD203B41FA5}">
                      <a16:colId xmlns:a16="http://schemas.microsoft.com/office/drawing/2014/main" val="1049524180"/>
                    </a:ext>
                  </a:extLst>
                </a:gridCol>
                <a:gridCol w="2279277">
                  <a:extLst>
                    <a:ext uri="{9D8B030D-6E8A-4147-A177-3AD203B41FA5}">
                      <a16:colId xmlns:a16="http://schemas.microsoft.com/office/drawing/2014/main" val="3241170267"/>
                    </a:ext>
                  </a:extLst>
                </a:gridCol>
                <a:gridCol w="4305300">
                  <a:extLst>
                    <a:ext uri="{9D8B030D-6E8A-4147-A177-3AD203B41FA5}">
                      <a16:colId xmlns:a16="http://schemas.microsoft.com/office/drawing/2014/main" val="4290376005"/>
                    </a:ext>
                  </a:extLst>
                </a:gridCol>
              </a:tblGrid>
              <a:tr h="670617"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Common Trade Name</a:t>
                      </a:r>
                      <a:endParaRPr lang="en-US" sz="1800" b="1" kern="1200" dirty="0">
                        <a:solidFill>
                          <a:schemeClr val="lt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Ingredient Name</a:t>
                      </a:r>
                      <a:endParaRPr lang="en-US" sz="1800" b="1" kern="1200" dirty="0">
                        <a:solidFill>
                          <a:schemeClr val="lt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Indications</a:t>
                      </a:r>
                      <a:endParaRPr lang="en-US" sz="1800" b="1" kern="1200" dirty="0">
                        <a:solidFill>
                          <a:schemeClr val="lt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61307435"/>
                  </a:ext>
                </a:extLst>
              </a:tr>
              <a:tr h="388532">
                <a:tc>
                  <a:txBody>
                    <a:bodyPr/>
                    <a:lstStyle/>
                    <a:p>
                      <a:pPr algn="l" fontAlgn="t"/>
                      <a:r>
                        <a:rPr lang="fr-FR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Pirfenidone</a:t>
                      </a:r>
                      <a:r>
                        <a:rPr lang="fr-FR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534mg Tablet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Pirfenidone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Indicated for the treatment of idiopathic pulmonary fibrosis (IPF).</a:t>
                      </a:r>
                    </a:p>
                    <a:p>
                      <a:pPr algn="l" fontAlgn="t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Prior Authorization Required Fiscal Edit </a:t>
                      </a:r>
                    </a:p>
                    <a:p>
                      <a:pPr marL="171450" indent="-171450" algn="l" fontAlgn="t">
                        <a:buFont typeface="Arial" panose="020B0604020202020204" pitchFamily="34" charset="0"/>
                        <a:buChar char="•"/>
                      </a:pP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Must provide medical necessity as to why the participant cannot utilize two of</a:t>
                      </a:r>
                      <a:r>
                        <a:rPr lang="en-US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the 267mg </a:t>
                      </a:r>
                      <a:r>
                        <a:rPr lang="en-US" sz="1100" b="1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pirfenidone</a:t>
                      </a:r>
                      <a:r>
                        <a:rPr lang="en-US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tablets. </a:t>
                      </a:r>
                      <a:endParaRPr lang="en-US" sz="1100" b="1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indent="0" algn="l" defTabSz="914400" rtl="0" eaLnBrk="1" fontAlgn="t" latinLnBrk="0" hangingPunct="1">
                        <a:buFont typeface="Arial" panose="020B0604020202020204" pitchFamily="34" charset="0"/>
                        <a:buNone/>
                      </a:pPr>
                      <a:endParaRPr lang="en-US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441177178"/>
                  </a:ext>
                </a:extLst>
              </a:tr>
              <a:tr h="388532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Vivjoa</a:t>
                      </a:r>
                      <a:r>
                        <a:rPr lang="en-US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150mg Capsule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Oteseconazole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Indicated</a:t>
                      </a:r>
                      <a:r>
                        <a:rPr lang="en-US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 reduce the incidence of recurrent vulvovaginal candidiasis (RVVC) in females with a history of RVVC who are NOT of reproductive potential.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Prior Authorization Required Fiscal Edit 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Approval Criteria:</a:t>
                      </a:r>
                    </a:p>
                    <a:p>
                      <a:pPr marL="171450" marR="0" lvl="0" indent="-17145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Documented diagnosis of RVVC defined as at least 3 VVC episodes within previous 12 months AND</a:t>
                      </a:r>
                    </a:p>
                    <a:p>
                      <a:pPr marL="171450" marR="0" lvl="0" indent="-17145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Participant is not of reproductive potential defined as:</a:t>
                      </a:r>
                    </a:p>
                    <a:p>
                      <a:pPr marL="628650" marR="0" lvl="1" indent="-17145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Participant is postmenopausal OR</a:t>
                      </a:r>
                    </a:p>
                    <a:p>
                      <a:pPr marL="628650" marR="0" lvl="1" indent="-17145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Participant is aged at least 12 years and </a:t>
                      </a:r>
                      <a:r>
                        <a:rPr lang="en-US" sz="11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postmenarchal</a:t>
                      </a: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but not of reproductive potential (i.e., history of tubal ligation, </a:t>
                      </a:r>
                      <a:r>
                        <a:rPr lang="en-US" sz="11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salpingo</a:t>
                      </a: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-oophorectomy, or</a:t>
                      </a:r>
                      <a:r>
                        <a:rPr lang="en-US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hysterectomy) AND</a:t>
                      </a:r>
                    </a:p>
                    <a:p>
                      <a:pPr marL="171450" marR="0" lvl="0" indent="-17145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Documented therapeutic six-month trial of oral fluconazole maintenance treatment</a:t>
                      </a:r>
                    </a:p>
                    <a:p>
                      <a:pPr marL="171450" marR="0" lvl="0" indent="-17145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Dose</a:t>
                      </a:r>
                      <a:r>
                        <a:rPr lang="en-US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opt of 18 tablets per year</a:t>
                      </a:r>
                      <a:endParaRPr lang="en-US" sz="11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t"/>
                      <a:endParaRPr lang="en-US" sz="11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545827022"/>
                  </a:ext>
                </a:extLst>
              </a:tr>
              <a:tr h="388532">
                <a:tc>
                  <a:txBody>
                    <a:bodyPr/>
                    <a:lstStyle/>
                    <a:p>
                      <a:pPr algn="l" fontAlgn="t"/>
                      <a:r>
                        <a:rPr lang="fr-FR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Zonisade</a:t>
                      </a:r>
                      <a:r>
                        <a:rPr lang="fr-F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100mg/5ml Oral Suspension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Zonisamide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Indicated as adjunctive therapy for the treatment of partial-onset seizures in adults and pediatric patients 16 years and older. </a:t>
                      </a:r>
                      <a:endParaRPr lang="en-US" sz="1100" b="1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l" fontAlgn="t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Prior Authorization Required Fiscal Edit </a:t>
                      </a:r>
                    </a:p>
                    <a:p>
                      <a:pPr marL="171450" indent="-171450" algn="l" fontAlgn="t">
                        <a:buFont typeface="Arial" panose="020B0604020202020204" pitchFamily="34" charset="0"/>
                        <a:buChar char="•"/>
                      </a:pP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Must provide medical necessity as to why the participant cannot utilize generic </a:t>
                      </a:r>
                      <a:r>
                        <a:rPr lang="en-US" sz="11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zonisamide</a:t>
                      </a: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capsules.</a:t>
                      </a:r>
                    </a:p>
                    <a:p>
                      <a:pPr marL="0" indent="0" algn="l" defTabSz="914400" rtl="0" eaLnBrk="1" fontAlgn="t" latinLnBrk="0" hangingPunct="1">
                        <a:buFont typeface="Arial" panose="020B0604020202020204" pitchFamily="34" charset="0"/>
                        <a:buNone/>
                      </a:pPr>
                      <a:endParaRPr lang="en-US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821789512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31319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76200"/>
            <a:ext cx="8610600" cy="914400"/>
          </a:xfrm>
        </p:spPr>
        <p:txBody>
          <a:bodyPr/>
          <a:lstStyle/>
          <a:p>
            <a:pPr algn="ctr"/>
            <a:r>
              <a:rPr lang="en-US" dirty="0" smtClean="0"/>
              <a:t>New drugs – </a:t>
            </a:r>
            <a:r>
              <a:rPr lang="en-US" dirty="0"/>
              <a:t>Resource List </a:t>
            </a:r>
            <a:r>
              <a:rPr lang="en-US" dirty="0" smtClean="0"/>
              <a:t>Edits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84158017"/>
              </p:ext>
            </p:extLst>
          </p:nvPr>
        </p:nvGraphicFramePr>
        <p:xfrm>
          <a:off x="304800" y="1069894"/>
          <a:ext cx="8610600" cy="32042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6023">
                  <a:extLst>
                    <a:ext uri="{9D8B030D-6E8A-4147-A177-3AD203B41FA5}">
                      <a16:colId xmlns:a16="http://schemas.microsoft.com/office/drawing/2014/main" val="1049524180"/>
                    </a:ext>
                  </a:extLst>
                </a:gridCol>
                <a:gridCol w="2279277">
                  <a:extLst>
                    <a:ext uri="{9D8B030D-6E8A-4147-A177-3AD203B41FA5}">
                      <a16:colId xmlns:a16="http://schemas.microsoft.com/office/drawing/2014/main" val="3241170267"/>
                    </a:ext>
                  </a:extLst>
                </a:gridCol>
                <a:gridCol w="4305300">
                  <a:extLst>
                    <a:ext uri="{9D8B030D-6E8A-4147-A177-3AD203B41FA5}">
                      <a16:colId xmlns:a16="http://schemas.microsoft.com/office/drawing/2014/main" val="4290376005"/>
                    </a:ext>
                  </a:extLst>
                </a:gridCol>
              </a:tblGrid>
              <a:tr h="670617"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Common Trade Name</a:t>
                      </a:r>
                      <a:endParaRPr lang="en-US" sz="1800" b="1" kern="1200" dirty="0">
                        <a:solidFill>
                          <a:schemeClr val="lt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Ingredient Name</a:t>
                      </a:r>
                      <a:endParaRPr lang="en-US" sz="1800" b="1" kern="1200" dirty="0">
                        <a:solidFill>
                          <a:schemeClr val="lt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Indications</a:t>
                      </a:r>
                      <a:endParaRPr lang="en-US" sz="1800" b="1" kern="1200" dirty="0">
                        <a:solidFill>
                          <a:schemeClr val="lt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61307435"/>
                  </a:ext>
                </a:extLst>
              </a:tr>
              <a:tr h="388532">
                <a:tc>
                  <a:txBody>
                    <a:bodyPr/>
                    <a:lstStyle/>
                    <a:p>
                      <a:pPr algn="l" fontAlgn="t"/>
                      <a:r>
                        <a:rPr lang="nb-NO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Caplyta 10.5mg Capsule</a:t>
                      </a:r>
                    </a:p>
                    <a:p>
                      <a:pPr algn="l" fontAlgn="t"/>
                      <a:r>
                        <a:rPr lang="nb-NO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Caplyta 21mg</a:t>
                      </a:r>
                      <a:r>
                        <a:rPr lang="nb-NO" sz="11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Capsule</a:t>
                      </a:r>
                      <a:endParaRPr lang="nb-NO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Lumateperone</a:t>
                      </a:r>
                      <a:r>
                        <a:rPr lang="en-US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Tosylate</a:t>
                      </a:r>
                      <a:r>
                        <a:rPr lang="en-US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Indicated for the treatment of schizophrenia in adults or for the treatment of depressive episodes associated with bipolar I or II disorder in adults, as monotherapy and as adjunctive therapy with lithium or valproate.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Antipsychotics</a:t>
                      </a:r>
                      <a:r>
                        <a:rPr lang="en-US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– 2</a:t>
                      </a:r>
                      <a:r>
                        <a:rPr lang="en-US" sz="1100" b="1" i="0" u="none" strike="noStrike" baseline="300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nd</a:t>
                      </a:r>
                      <a:r>
                        <a:rPr lang="en-US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Generation (</a:t>
                      </a:r>
                      <a:r>
                        <a:rPr lang="en-US" sz="1100" b="1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Atypicals</a:t>
                      </a:r>
                      <a:r>
                        <a:rPr lang="en-US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 Oral and Transdermal Agents Resource List </a:t>
                      </a: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– Resource List B – To</a:t>
                      </a:r>
                      <a:r>
                        <a:rPr lang="en-US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be discussed today </a:t>
                      </a:r>
                      <a:endParaRPr lang="en-US" sz="1100" b="1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171450" marR="0" lvl="0" indent="-17145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Dose opt</a:t>
                      </a:r>
                      <a:r>
                        <a:rPr lang="en-US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of </a:t>
                      </a: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capsule per day</a:t>
                      </a:r>
                    </a:p>
                    <a:p>
                      <a:pPr marL="171450" marR="0" lvl="0" indent="-17145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US" sz="1100" b="1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494997121"/>
                  </a:ext>
                </a:extLst>
              </a:tr>
              <a:tr h="388532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Quetiapine 150mg</a:t>
                      </a:r>
                      <a:r>
                        <a:rPr lang="en-US" sz="11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Tablet</a:t>
                      </a: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Quetiapine Fumarate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Indicated</a:t>
                      </a:r>
                      <a:r>
                        <a:rPr lang="en-US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for the treatment of Schizophrenia, bipolar I disorder manic episodes, and bipolar disorder, depressive episodes.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Antipsychotics</a:t>
                      </a:r>
                      <a:r>
                        <a:rPr lang="en-US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– 2</a:t>
                      </a:r>
                      <a:r>
                        <a:rPr lang="en-US" sz="1100" b="1" i="0" u="none" strike="noStrike" baseline="300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nd</a:t>
                      </a:r>
                      <a:r>
                        <a:rPr lang="en-US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Generation (</a:t>
                      </a:r>
                      <a:r>
                        <a:rPr lang="en-US" sz="1100" b="1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Atypicals</a:t>
                      </a:r>
                      <a:r>
                        <a:rPr lang="en-US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 Oral and Transdermal Agents Resource List </a:t>
                      </a: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– Non-Resource – To</a:t>
                      </a:r>
                      <a:r>
                        <a:rPr lang="en-US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be discussed today </a:t>
                      </a:r>
                      <a:endParaRPr lang="en-US" sz="1100" b="1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Prior Authorization Required Fiscal Edit </a:t>
                      </a:r>
                    </a:p>
                    <a:p>
                      <a:pPr marL="171450" marR="0" lvl="0" indent="-17145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Must provide a letter of medical necessity as to why the participant cannot use the other strengths of quetiapine tablets.</a:t>
                      </a:r>
                    </a:p>
                    <a:p>
                      <a:pPr marL="171450" marR="0" lvl="0" indent="-17145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kumimoji="0" lang="en-US" sz="11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095145648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44520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04141"/>
            <a:ext cx="8610600" cy="657859"/>
          </a:xfrm>
        </p:spPr>
        <p:txBody>
          <a:bodyPr/>
          <a:lstStyle/>
          <a:p>
            <a:pPr algn="ctr"/>
            <a:r>
              <a:rPr lang="en-US" dirty="0" smtClean="0"/>
              <a:t>New drugs – PDL Edits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7</a:t>
            </a:fld>
            <a:endParaRPr lang="en-US" dirty="0"/>
          </a:p>
        </p:txBody>
      </p:sp>
      <p:graphicFrame>
        <p:nvGraphicFramePr>
          <p:cNvPr id="5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91591493"/>
              </p:ext>
            </p:extLst>
          </p:nvPr>
        </p:nvGraphicFramePr>
        <p:xfrm>
          <a:off x="152400" y="878457"/>
          <a:ext cx="8858249" cy="43587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81200">
                  <a:extLst>
                    <a:ext uri="{9D8B030D-6E8A-4147-A177-3AD203B41FA5}">
                      <a16:colId xmlns:a16="http://schemas.microsoft.com/office/drawing/2014/main" val="104952418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3241170267"/>
                    </a:ext>
                  </a:extLst>
                </a:gridCol>
                <a:gridCol w="5353049">
                  <a:extLst>
                    <a:ext uri="{9D8B030D-6E8A-4147-A177-3AD203B41FA5}">
                      <a16:colId xmlns:a16="http://schemas.microsoft.com/office/drawing/2014/main" val="4290376005"/>
                    </a:ext>
                  </a:extLst>
                </a:gridCol>
              </a:tblGrid>
              <a:tr h="597833"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Common Trade Name</a:t>
                      </a:r>
                      <a:endParaRPr lang="en-US" sz="1800" b="1" kern="1200" dirty="0">
                        <a:solidFill>
                          <a:schemeClr val="lt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Ingredient Name</a:t>
                      </a:r>
                      <a:endParaRPr lang="en-US" sz="1800" b="1" kern="1200" dirty="0">
                        <a:solidFill>
                          <a:schemeClr val="lt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Indications</a:t>
                      </a:r>
                      <a:endParaRPr lang="en-US" sz="1800" b="1" kern="1200" dirty="0">
                        <a:solidFill>
                          <a:schemeClr val="lt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61307435"/>
                  </a:ext>
                </a:extLst>
              </a:tr>
              <a:tr h="635198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Aemcolo</a:t>
                      </a:r>
                      <a:r>
                        <a:rPr lang="en-US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DR</a:t>
                      </a:r>
                      <a:r>
                        <a:rPr lang="en-US" sz="11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194mg Tablet</a:t>
                      </a: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r>
                        <a:rPr lang="en-US" sz="1100" dirty="0" err="1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Rifamycin</a:t>
                      </a:r>
                      <a:r>
                        <a:rPr lang="en-US" sz="11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Sodium</a:t>
                      </a:r>
                      <a:endParaRPr lang="en-US" sz="11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Indicated for the treatment of travelers' diarrhea caused by non-invasive strains of E.coli in adults.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Antibiotics, Gastrointestinal (GI) Oral PDL Edit – Non-Preferred</a:t>
                      </a:r>
                    </a:p>
                    <a:p>
                      <a:endParaRPr lang="en-US" sz="1100" b="1" i="0" u="none" strike="noStrike" baseline="0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917815887"/>
                  </a:ext>
                </a:extLst>
              </a:tr>
              <a:tr h="635198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Camcevi</a:t>
                      </a:r>
                      <a:r>
                        <a:rPr lang="en-US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42mg Syringe</a:t>
                      </a: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Leuprolide</a:t>
                      </a:r>
                      <a:r>
                        <a:rPr lang="en-US" sz="1100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100" baseline="0" dirty="0" err="1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Mesylate</a:t>
                      </a:r>
                      <a:endParaRPr lang="en-US" sz="11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r>
                        <a:rPr lang="en-US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Indicated for the treatment of adult patients with advanced prostate cancer. </a:t>
                      </a:r>
                    </a:p>
                    <a:p>
                      <a:r>
                        <a:rPr lang="en-US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Luteinizing Hormone Releasing Hormone (LHRH)/Gonadotropin Releasing Hormone (</a:t>
                      </a:r>
                      <a:r>
                        <a:rPr lang="en-US" sz="1100" b="1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GnRH</a:t>
                      </a:r>
                      <a:r>
                        <a:rPr lang="en-US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 Agents, Non-Oral PDL Edit – Non-Preferred </a:t>
                      </a: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845659887"/>
                  </a:ext>
                </a:extLst>
              </a:tr>
              <a:tr h="635198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baseline="0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Doryx</a:t>
                      </a:r>
                      <a:r>
                        <a:rPr lang="en-US" sz="11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MPC DR 60mg Tablet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Doxycyline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Hyclate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Indicated or the treatment of </a:t>
                      </a:r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rickettsial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infections, sexually transmitted infections, respiratory tract infections, specific bacterial infections, ophthalmic infections, anthrax,</a:t>
                      </a:r>
                      <a:r>
                        <a:rPr lang="en-US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malaria prophylaxis, adjunctive therapy for acute intestinal </a:t>
                      </a:r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amebiasis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and severe acne.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Tetracyclines</a:t>
                      </a: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PDL Edit – Non-Preferred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b="1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814239888"/>
                  </a:ext>
                </a:extLst>
              </a:tr>
              <a:tr h="707912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Dyanavel</a:t>
                      </a:r>
                      <a:r>
                        <a:rPr lang="en-US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XR 5mg</a:t>
                      </a:r>
                      <a:r>
                        <a:rPr lang="en-US" sz="11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Tablet</a:t>
                      </a:r>
                    </a:p>
                    <a:p>
                      <a:pPr algn="l" fontAlgn="t"/>
                      <a:r>
                        <a:rPr lang="en-US" sz="1100" b="0" i="0" u="none" strike="noStrike" baseline="0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Dyanavel</a:t>
                      </a:r>
                      <a:r>
                        <a:rPr lang="en-US" sz="11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XR </a:t>
                      </a:r>
                      <a:r>
                        <a:rPr lang="en-US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10mg</a:t>
                      </a:r>
                      <a:r>
                        <a:rPr lang="en-US" sz="11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Tablet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u="none" strike="noStrike" baseline="0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Dyanavel</a:t>
                      </a:r>
                      <a:r>
                        <a:rPr lang="en-US" sz="11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XR </a:t>
                      </a:r>
                      <a:r>
                        <a:rPr lang="en-US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15mg</a:t>
                      </a:r>
                      <a:r>
                        <a:rPr lang="en-US" sz="11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Tablet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u="none" strike="noStrike" baseline="0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Dyanavel</a:t>
                      </a:r>
                      <a:r>
                        <a:rPr lang="en-US" sz="11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XR 2</a:t>
                      </a:r>
                      <a:r>
                        <a:rPr lang="en-US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0mg</a:t>
                      </a:r>
                      <a:r>
                        <a:rPr lang="en-US" sz="11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Tablet</a:t>
                      </a:r>
                      <a:endParaRPr lang="en-US" sz="1100" b="0" i="0" u="none" strike="noStrike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t"/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Amphetamine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Indicated for the treatment of Attention Deficit Hyperactivity Disorder (ADHD) in patients 6 years and older. </a:t>
                      </a:r>
                    </a:p>
                    <a:p>
                      <a:pPr algn="l" fontAlgn="t"/>
                      <a:r>
                        <a:rPr lang="en-US" sz="11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ADHD, Amphetamines Long Acting PDL Edit – Non-Preferred</a:t>
                      </a:r>
                    </a:p>
                    <a:p>
                      <a:pPr marL="0" indent="0" algn="l" fontAlgn="t">
                        <a:buFont typeface="Arial" panose="020B0604020202020204" pitchFamily="34" charset="0"/>
                        <a:buNone/>
                      </a:pPr>
                      <a:endParaRPr lang="en-US" sz="1100" b="1" i="0" u="none" strike="noStrike" kern="1200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672846072"/>
                  </a:ext>
                </a:extLst>
              </a:tr>
              <a:tr h="707912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Ibsrela</a:t>
                      </a:r>
                      <a:r>
                        <a:rPr lang="en-US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50mg Tablet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Tenapanor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HCl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Indicated for treatment of irritable bowel syndrome with constipation (IBS-C) in adults.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GI Motility Agents, Chronic PDL Edit – Non-Preferred </a:t>
                      </a: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– To</a:t>
                      </a:r>
                      <a:r>
                        <a:rPr lang="en-US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be discussed today</a:t>
                      </a:r>
                    </a:p>
                    <a:p>
                      <a:pPr marL="171450" marR="0" lvl="0" indent="-17145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Requires therapeutic</a:t>
                      </a:r>
                      <a:r>
                        <a:rPr lang="en-US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trial of 2 preferred agents AND 1 non-preferred agent in the PDL </a:t>
                      </a:r>
                    </a:p>
                    <a:p>
                      <a:pPr algn="l" fontAlgn="t"/>
                      <a:endParaRPr lang="en-US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9937581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26306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04141"/>
            <a:ext cx="8610600" cy="810259"/>
          </a:xfrm>
        </p:spPr>
        <p:txBody>
          <a:bodyPr/>
          <a:lstStyle/>
          <a:p>
            <a:pPr algn="ctr"/>
            <a:r>
              <a:rPr lang="en-US" dirty="0" smtClean="0"/>
              <a:t>New drugs – PDL Edits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8</a:t>
            </a:fld>
            <a:endParaRPr lang="en-US" dirty="0"/>
          </a:p>
        </p:txBody>
      </p:sp>
      <p:graphicFrame>
        <p:nvGraphicFramePr>
          <p:cNvPr id="5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47188273"/>
              </p:ext>
            </p:extLst>
          </p:nvPr>
        </p:nvGraphicFramePr>
        <p:xfrm>
          <a:off x="190500" y="914400"/>
          <a:ext cx="8724900" cy="43300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3100">
                  <a:extLst>
                    <a:ext uri="{9D8B030D-6E8A-4147-A177-3AD203B41FA5}">
                      <a16:colId xmlns:a16="http://schemas.microsoft.com/office/drawing/2014/main" val="1049524180"/>
                    </a:ext>
                  </a:extLst>
                </a:gridCol>
                <a:gridCol w="1516774">
                  <a:extLst>
                    <a:ext uri="{9D8B030D-6E8A-4147-A177-3AD203B41FA5}">
                      <a16:colId xmlns:a16="http://schemas.microsoft.com/office/drawing/2014/main" val="3241170267"/>
                    </a:ext>
                  </a:extLst>
                </a:gridCol>
                <a:gridCol w="5265026">
                  <a:extLst>
                    <a:ext uri="{9D8B030D-6E8A-4147-A177-3AD203B41FA5}">
                      <a16:colId xmlns:a16="http://schemas.microsoft.com/office/drawing/2014/main" val="4290376005"/>
                    </a:ext>
                  </a:extLst>
                </a:gridCol>
              </a:tblGrid>
              <a:tr h="762000"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Common Trade Name</a:t>
                      </a:r>
                      <a:endParaRPr lang="en-US" sz="1800" b="1" kern="1200" dirty="0">
                        <a:solidFill>
                          <a:schemeClr val="lt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Ingredient Name</a:t>
                      </a:r>
                      <a:endParaRPr lang="en-US" sz="1800" b="1" kern="1200" dirty="0">
                        <a:solidFill>
                          <a:schemeClr val="lt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Indications</a:t>
                      </a:r>
                      <a:endParaRPr lang="en-US" sz="1800" b="1" kern="1200" dirty="0">
                        <a:solidFill>
                          <a:schemeClr val="lt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61307435"/>
                  </a:ext>
                </a:extLst>
              </a:tr>
              <a:tr h="559235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Quviviq</a:t>
                      </a:r>
                      <a:r>
                        <a:rPr lang="en-US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25mg Tablet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Quviviq</a:t>
                      </a:r>
                      <a:r>
                        <a:rPr lang="en-US" sz="11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50mg Tablet</a:t>
                      </a:r>
                      <a:endParaRPr lang="en-US" sz="1100" b="0" i="0" u="none" strike="noStrike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Daridorexant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HCl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marL="0" indent="0" algn="l" fontAlgn="t">
                        <a:buFont typeface="Arial" panose="020B0604020202020204" pitchFamily="34" charset="0"/>
                        <a:buNone/>
                      </a:pPr>
                      <a:r>
                        <a:rPr lang="en-US" sz="11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Indicated for the treatment of adult patients with insomnia characterized by difficulties with sleep onset and/or sleep maintenance.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1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Sedative Hypnotics PDL Edit – Non-Preferred </a:t>
                      </a: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– To</a:t>
                      </a:r>
                      <a:r>
                        <a:rPr lang="en-US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be discussed today</a:t>
                      </a:r>
                      <a:endParaRPr lang="en-US" sz="1100" b="1" i="0" u="none" strike="noStrike" kern="1200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pPr marL="171450" indent="-171450" algn="l" fontAlgn="t">
                        <a:buFont typeface="Arial" panose="020B0604020202020204" pitchFamily="34" charset="0"/>
                        <a:buChar char="•"/>
                      </a:pPr>
                      <a:r>
                        <a:rPr lang="en-US" sz="11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Requires</a:t>
                      </a:r>
                      <a:r>
                        <a:rPr lang="en-US" sz="1100" b="1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1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therapeutic trial of 3</a:t>
                      </a: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preferred agents AND </a:t>
                      </a:r>
                      <a:r>
                        <a:rPr lang="en-US" sz="1100" b="1" i="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Belsomra</a:t>
                      </a:r>
                      <a:r>
                        <a:rPr lang="en-US" sz="11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AND </a:t>
                      </a:r>
                      <a:r>
                        <a:rPr lang="en-US" sz="1100" b="1" i="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Dayvigo</a:t>
                      </a:r>
                      <a:endParaRPr lang="en-US" sz="1100" b="1" i="0" u="none" strike="noStrike" kern="1200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pPr marL="0" indent="0" algn="l" fontAlgn="t">
                        <a:buFont typeface="Arial" panose="020B0604020202020204" pitchFamily="34" charset="0"/>
                        <a:buNone/>
                      </a:pPr>
                      <a:r>
                        <a:rPr lang="en-US" sz="11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15 Day Supply Fiscal Edit</a:t>
                      </a:r>
                    </a:p>
                    <a:p>
                      <a:pPr marL="0" indent="0" algn="l" fontAlgn="t">
                        <a:buFont typeface="Arial" panose="020B0604020202020204" pitchFamily="34" charset="0"/>
                        <a:buNone/>
                      </a:pPr>
                      <a:endParaRPr lang="en-US" sz="1100" b="1" i="0" u="none" strike="noStrike" kern="1200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150308722"/>
                  </a:ext>
                </a:extLst>
              </a:tr>
              <a:tr h="559235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Ryaltris</a:t>
                      </a:r>
                      <a:r>
                        <a:rPr lang="en-US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665-25mcg Spray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Olopatadine</a:t>
                      </a:r>
                      <a:r>
                        <a:rPr lang="en-US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HCl</a:t>
                      </a:r>
                      <a:r>
                        <a:rPr lang="en-US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/</a:t>
                      </a:r>
                      <a:r>
                        <a:rPr lang="en-US" sz="11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Mometasone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Indicated for the treatment of symptoms of seasonal allergic rhinitis in adult and pediatric patients 12 years of age and older.</a:t>
                      </a:r>
                      <a:endParaRPr lang="en-US" sz="1100" b="1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l" fontAlgn="t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Corticosteroids and Rhinitis Agents, Intranasal PDL Edit – Non-Preferred</a:t>
                      </a:r>
                    </a:p>
                    <a:p>
                      <a:pPr algn="l" fontAlgn="t"/>
                      <a:endParaRPr lang="en-US" sz="1100" b="1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370917857"/>
                  </a:ext>
                </a:extLst>
              </a:tr>
              <a:tr h="559235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Sotyktu</a:t>
                      </a:r>
                      <a:r>
                        <a:rPr lang="en-US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6mg Tablet</a:t>
                      </a: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Deucravacitinib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Indicated for the treatment of adults with moderate-to-severe plaque psoriasis who are candidates for systemic therapy or phototherapy.</a:t>
                      </a:r>
                      <a:endParaRPr lang="en-US" sz="1100" b="1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l" fontAlgn="t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Targeted </a:t>
                      </a: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Immune Modulators, Select Agents PDL Edit </a:t>
                      </a: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– Non-Preferred</a:t>
                      </a: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/>
                      </a:r>
                      <a:b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008788450"/>
                  </a:ext>
                </a:extLst>
              </a:tr>
              <a:tr h="367665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Spevigo</a:t>
                      </a:r>
                      <a:r>
                        <a:rPr lang="en-US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450mg/7.5mL</a:t>
                      </a:r>
                      <a:r>
                        <a:rPr lang="en-US" sz="11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Vial</a:t>
                      </a: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Spesolimab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-SBZO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Indicated for the treatment of generalized pustular psoriasis flares in adults.</a:t>
                      </a:r>
                      <a:endParaRPr lang="en-US" sz="1100" b="1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l" fontAlgn="ctr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Targeted </a:t>
                      </a: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Immune Modulators, Select Agents PDL Edit </a:t>
                      </a: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– Non-Preferred</a:t>
                      </a: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/>
                      </a:r>
                      <a:b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199003737"/>
                  </a:ext>
                </a:extLst>
              </a:tr>
              <a:tr h="559235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Tadliq</a:t>
                      </a:r>
                      <a:r>
                        <a:rPr lang="en-US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20mg/5mL</a:t>
                      </a:r>
                      <a:r>
                        <a:rPr lang="en-US" sz="11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Suspension</a:t>
                      </a: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Tadalafil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Indicated for the treatment of pulmonary arterial hypertension (PAH) (WHO Group 1) to improve exercise ability.</a:t>
                      </a:r>
                      <a:endParaRPr lang="en-US" sz="1100" b="1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l" fontAlgn="t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PAH Agents, PDE5 and SGC Stimulators PDL Edit – Non-Preferred</a:t>
                      </a:r>
                    </a:p>
                    <a:p>
                      <a:pPr algn="l" fontAlgn="t"/>
                      <a:endParaRPr lang="en-US" sz="1100" b="1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41367355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111159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76200"/>
            <a:ext cx="8610600" cy="838200"/>
          </a:xfrm>
        </p:spPr>
        <p:txBody>
          <a:bodyPr/>
          <a:lstStyle/>
          <a:p>
            <a:pPr algn="ctr"/>
            <a:r>
              <a:rPr lang="en-US" dirty="0" smtClean="0"/>
              <a:t>New drugs – PDL Edits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9</a:t>
            </a:fld>
            <a:endParaRPr lang="en-US" dirty="0"/>
          </a:p>
        </p:txBody>
      </p:sp>
      <p:graphicFrame>
        <p:nvGraphicFramePr>
          <p:cNvPr id="5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40203016"/>
              </p:ext>
            </p:extLst>
          </p:nvPr>
        </p:nvGraphicFramePr>
        <p:xfrm>
          <a:off x="152401" y="864569"/>
          <a:ext cx="8877299" cy="33451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13211">
                  <a:extLst>
                    <a:ext uri="{9D8B030D-6E8A-4147-A177-3AD203B41FA5}">
                      <a16:colId xmlns:a16="http://schemas.microsoft.com/office/drawing/2014/main" val="1049524180"/>
                    </a:ext>
                  </a:extLst>
                </a:gridCol>
                <a:gridCol w="1607097">
                  <a:extLst>
                    <a:ext uri="{9D8B030D-6E8A-4147-A177-3AD203B41FA5}">
                      <a16:colId xmlns:a16="http://schemas.microsoft.com/office/drawing/2014/main" val="3241170267"/>
                    </a:ext>
                  </a:extLst>
                </a:gridCol>
                <a:gridCol w="5356991">
                  <a:extLst>
                    <a:ext uri="{9D8B030D-6E8A-4147-A177-3AD203B41FA5}">
                      <a16:colId xmlns:a16="http://schemas.microsoft.com/office/drawing/2014/main" val="4290376005"/>
                    </a:ext>
                  </a:extLst>
                </a:gridCol>
              </a:tblGrid>
              <a:tr h="570625"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Common Trade Name</a:t>
                      </a:r>
                      <a:endParaRPr lang="en-US" sz="1800" b="1" kern="1200" dirty="0">
                        <a:solidFill>
                          <a:schemeClr val="lt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Ingredient Name</a:t>
                      </a:r>
                      <a:endParaRPr lang="en-US" sz="1800" b="1" kern="1200" dirty="0">
                        <a:solidFill>
                          <a:schemeClr val="lt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Indications</a:t>
                      </a:r>
                      <a:endParaRPr lang="en-US" sz="1800" b="1" kern="1200" dirty="0">
                        <a:solidFill>
                          <a:schemeClr val="lt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61307435"/>
                  </a:ext>
                </a:extLst>
              </a:tr>
              <a:tr h="323837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Tascenso</a:t>
                      </a:r>
                      <a:r>
                        <a:rPr lang="en-US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ODT</a:t>
                      </a:r>
                      <a:r>
                        <a:rPr lang="en-US" sz="11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0.25mg Tablet</a:t>
                      </a: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Fingolimod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Lauryl Sulfate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Indicated for the treatment of relapsing forms of multiple sclerosis, including clinically isolated syndrome, relapsing-remitting disease, and active secondary progressive disease.</a:t>
                      </a:r>
                    </a:p>
                    <a:p>
                      <a:pPr algn="l" fontAlgn="t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Multiple Sclerosis Agents, Oral PDL Edit – Non-Preferred</a:t>
                      </a:r>
                    </a:p>
                    <a:p>
                      <a:pPr algn="l" fontAlgn="t"/>
                      <a:endParaRPr lang="en-US" sz="1100" b="1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891881268"/>
                  </a:ext>
                </a:extLst>
              </a:tr>
              <a:tr h="323837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Vtama</a:t>
                      </a:r>
                      <a:r>
                        <a:rPr lang="en-US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1% Cream</a:t>
                      </a: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r>
                        <a:rPr lang="en-US" sz="1100" dirty="0" err="1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Tapinarof</a:t>
                      </a:r>
                      <a:endParaRPr lang="en-US" sz="11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r>
                        <a:rPr lang="en-US" sz="1100" b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Indicated for the treatment of plaque psoriasis in adults.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Psoriasis Agents, Topical PDL Edit – Non-Preferred</a:t>
                      </a:r>
                    </a:p>
                    <a:p>
                      <a:pPr marL="171450" marR="0" lvl="0" indent="-17145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Requires therapeutic</a:t>
                      </a:r>
                      <a:r>
                        <a:rPr lang="en-US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trial of 2 preferred agents AND </a:t>
                      </a:r>
                      <a:r>
                        <a:rPr lang="en-US" sz="11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Zoryve</a:t>
                      </a:r>
                      <a:r>
                        <a:rPr lang="en-US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  <a:p>
                      <a:pPr marL="171450" marR="0" lvl="0" indent="-17145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US" sz="1100" b="1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905327070"/>
                  </a:ext>
                </a:extLst>
              </a:tr>
              <a:tr h="323837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Xaciato</a:t>
                      </a:r>
                      <a:r>
                        <a:rPr lang="en-US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2%</a:t>
                      </a:r>
                      <a:r>
                        <a:rPr lang="en-US" sz="11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Vaginal Gel</a:t>
                      </a: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Clindamycin</a:t>
                      </a:r>
                      <a:r>
                        <a:rPr lang="en-US" sz="11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Phosphate</a:t>
                      </a:r>
                      <a:endParaRPr lang="en-US" sz="11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Indicated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for the treatment of bacterial vaginosis in females 12 years and older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</a:t>
                      </a:r>
                    </a:p>
                    <a:p>
                      <a:pPr algn="l" fontAlgn="ctr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Antibiotics, Vaginal PDL Edit – Non-Preferred</a:t>
                      </a:r>
                    </a:p>
                    <a:p>
                      <a:pPr algn="l" fontAlgn="ctr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74818562"/>
                  </a:ext>
                </a:extLst>
              </a:tr>
              <a:tr h="555217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Zoryve</a:t>
                      </a:r>
                      <a:r>
                        <a:rPr lang="en-US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0.3% Cream</a:t>
                      </a: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r>
                        <a:rPr lang="en-US" sz="1100" dirty="0" err="1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Roflumilast</a:t>
                      </a:r>
                      <a:r>
                        <a:rPr lang="en-US" sz="11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endParaRPr lang="en-US" sz="11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Indicated for topical treatment of plaque psoriasis, including intertriginous areas, in patients 12 years of age and older.</a:t>
                      </a:r>
                    </a:p>
                    <a:p>
                      <a:r>
                        <a:rPr lang="en-US" sz="1100" b="1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Psoriasis Agents, Topical PDL Edit – Non-Preferred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b="1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Dose opt of 1 tube per month</a:t>
                      </a:r>
                    </a:p>
                    <a:p>
                      <a:endParaRPr lang="en-US" sz="1100" b="1" dirty="0" smtClean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2773306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94130199"/>
      </p:ext>
    </p:extLst>
  </p:cSld>
  <p:clrMapOvr>
    <a:masterClrMapping/>
  </p:clrMapOvr>
</p:sld>
</file>

<file path=ppt/theme/theme1.xml><?xml version="1.0" encoding="utf-8"?>
<a:theme xmlns:a="http://schemas.openxmlformats.org/drawingml/2006/main" name="Urban Pop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Executi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Foundr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  <a:shade val="100000"/>
                <a:alpha val="100000"/>
                <a:satMod val="100000"/>
                <a:lumMod val="100000"/>
              </a:schemeClr>
            </a:gs>
            <a:gs pos="9000">
              <a:schemeClr val="phClr">
                <a:tint val="90000"/>
                <a:shade val="100000"/>
                <a:alpha val="100000"/>
                <a:satMod val="100000"/>
                <a:lumMod val="100000"/>
              </a:schemeClr>
            </a:gs>
            <a:gs pos="34000">
              <a:schemeClr val="phClr">
                <a:tint val="83000"/>
                <a:shade val="100000"/>
                <a:alpha val="100000"/>
                <a:satMod val="100000"/>
                <a:lumMod val="100000"/>
              </a:schemeClr>
            </a:gs>
            <a:gs pos="62000">
              <a:schemeClr val="phClr">
                <a:tint val="85000"/>
                <a:shade val="100000"/>
                <a:alpha val="100000"/>
                <a:satMod val="100000"/>
                <a:lumMod val="100000"/>
              </a:schemeClr>
            </a:gs>
            <a:gs pos="90000">
              <a:schemeClr val="phClr">
                <a:tint val="92000"/>
                <a:shade val="100000"/>
                <a:alpha val="100000"/>
                <a:satMod val="100000"/>
                <a:lumMod val="90000"/>
              </a:schemeClr>
            </a:gs>
            <a:gs pos="100000">
              <a:schemeClr val="phClr">
                <a:tint val="85000"/>
                <a:shade val="100000"/>
                <a:alpha val="100000"/>
                <a:satMod val="100000"/>
                <a:lumMod val="10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8000"/>
              </a:schemeClr>
            </a:gs>
            <a:gs pos="100000">
              <a:schemeClr val="phClr">
                <a:tint val="95000"/>
                <a:shade val="98000"/>
                <a:lumMod val="80000"/>
              </a:schemeClr>
            </a:gs>
          </a:gsLst>
          <a:path path="circle">
            <a:fillToRect l="50000" t="100000" r="10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TM04033917[[fn=Berlin]]</Template>
  <TotalTime>24228</TotalTime>
  <Words>2018</Words>
  <Application>Microsoft Office PowerPoint</Application>
  <PresentationFormat>On-screen Show (4:3)</PresentationFormat>
  <Paragraphs>267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Arial</vt:lpstr>
      <vt:lpstr>Calibri</vt:lpstr>
      <vt:lpstr>Century Gothic</vt:lpstr>
      <vt:lpstr>Franklin Gothic Medium</vt:lpstr>
      <vt:lpstr>Palatino Linotype</vt:lpstr>
      <vt:lpstr>Wingdings 3</vt:lpstr>
      <vt:lpstr>Urban Pop</vt:lpstr>
      <vt:lpstr> MO HealthNet Pharmacy Program New Drugs and Edits with no annual Changes  MHD DUR Board January 18, 2023 Josh Moore, Pharm D – Director of Pharmacy </vt:lpstr>
      <vt:lpstr>New drugs – Clinical Edits</vt:lpstr>
      <vt:lpstr>New drugs – Clinical Edits</vt:lpstr>
      <vt:lpstr>New drugs – Fiscal Edits</vt:lpstr>
      <vt:lpstr>New drugs – Fiscal Edits</vt:lpstr>
      <vt:lpstr>New drugs – Resource List Edits</vt:lpstr>
      <vt:lpstr>New drugs – PDL Edits</vt:lpstr>
      <vt:lpstr>New drugs – PDL Edits</vt:lpstr>
      <vt:lpstr>New drugs – PDL Edits</vt:lpstr>
      <vt:lpstr>New drugs – step therapy</vt:lpstr>
      <vt:lpstr>New drugs – Open Access</vt:lpstr>
      <vt:lpstr>Clinical &amp; Fiscal Edits with no annual changes</vt:lpstr>
      <vt:lpstr>PDL Edits with no annual changes</vt:lpstr>
    </vt:vector>
  </TitlesOfParts>
  <Company>Missouri Department of Social Services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Comparing Managed Care and Fee-For-Service</dc:title>
  <dc:creator>parkv1z</dc:creator>
  <cp:lastModifiedBy>Kemna, Luann</cp:lastModifiedBy>
  <cp:revision>610</cp:revision>
  <cp:lastPrinted>2018-09-20T12:28:42Z</cp:lastPrinted>
  <dcterms:created xsi:type="dcterms:W3CDTF">2014-11-30T21:45:23Z</dcterms:created>
  <dcterms:modified xsi:type="dcterms:W3CDTF">2023-10-10T13:52:19Z</dcterms:modified>
</cp:coreProperties>
</file>