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20" r:id="rId1"/>
  </p:sldMasterIdLst>
  <p:notesMasterIdLst>
    <p:notesMasterId r:id="rId9"/>
  </p:notesMasterIdLst>
  <p:sldIdLst>
    <p:sldId id="256" r:id="rId2"/>
    <p:sldId id="280" r:id="rId3"/>
    <p:sldId id="285" r:id="rId4"/>
    <p:sldId id="286" r:id="rId5"/>
    <p:sldId id="284" r:id="rId6"/>
    <p:sldId id="290" r:id="rId7"/>
    <p:sldId id="289" r:id="rId8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2" autoAdjust="0"/>
    <p:restoredTop sz="94590" autoAdjust="0"/>
  </p:normalViewPr>
  <p:slideViewPr>
    <p:cSldViewPr>
      <p:cViewPr varScale="1">
        <p:scale>
          <a:sx n="71" d="100"/>
          <a:sy n="71" d="100"/>
        </p:scale>
        <p:origin x="1536" y="72"/>
      </p:cViewPr>
      <p:guideLst>
        <p:guide orient="horz" pos="2112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1" tIns="46586" rIns="93171" bIns="46586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1" tIns="46586" rIns="93171" bIns="46586" rtlCol="0"/>
          <a:lstStyle>
            <a:lvl1pPr algn="r">
              <a:defRPr sz="1200"/>
            </a:lvl1pPr>
          </a:lstStyle>
          <a:p>
            <a:fld id="{2B814AF0-919C-4C78-9E2D-2BCED4B30CE8}" type="datetimeFigureOut">
              <a:rPr lang="en-US" smtClean="0"/>
              <a:pPr/>
              <a:t>10/18/2023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2688" y="698500"/>
            <a:ext cx="4646612" cy="3484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1" tIns="46586" rIns="93171" bIns="46586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1" tIns="46586" rIns="93171" bIns="4658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1" tIns="46586" rIns="93171" bIns="46586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1" tIns="46586" rIns="93171" bIns="46586" rtlCol="0" anchor="b"/>
          <a:lstStyle>
            <a:lvl1pPr algn="r">
              <a:defRPr sz="1200"/>
            </a:lvl1pPr>
          </a:lstStyle>
          <a:p>
            <a:fld id="{F3471CCA-71B0-44C3-BF6F-A6C44A02319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8125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238D6-9E26-40A2-A510-1E52C0EA72EC}" type="datetime1">
              <a:rPr lang="en-US" smtClean="0"/>
              <a:pPr/>
              <a:t>10/18/2023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5356A18-3E27-4131-84E9-721FDDE4A1D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DDF5-6445-418F-83A0-9A47CB6DFC1A}" type="datetime1">
              <a:rPr lang="en-US" smtClean="0"/>
              <a:pPr/>
              <a:t>10/18/2023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56A18-3E27-4131-84E9-721FDDE4A1D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85356A18-3E27-4131-84E9-721FDDE4A1D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370F8-2E9B-47B3-AD59-412E39D94581}" type="datetime1">
              <a:rPr lang="en-US" smtClean="0"/>
              <a:pPr/>
              <a:t>10/18/2023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5CD43-1C48-493C-827D-0F4EE9DBE827}" type="datetime1">
              <a:rPr lang="en-US" smtClean="0"/>
              <a:pPr/>
              <a:t>10/18/2023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85356A18-3E27-4131-84E9-721FDDE4A1D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16A1E5-365E-48B6-8677-48F904020550}" type="datetime1">
              <a:rPr lang="en-US" smtClean="0"/>
              <a:pPr/>
              <a:t>10/18/2023</a:t>
            </a:fld>
            <a:endParaRPr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5356A18-3E27-4131-84E9-721FDDE4A1D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49B83253-8278-4CED-85FA-D1E739171BD4}" type="datetime1">
              <a:rPr lang="en-US" smtClean="0"/>
              <a:pPr/>
              <a:t>10/18/2023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56A18-3E27-4131-84E9-721FDDE4A1D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E2B70-5A08-4F0D-AD9A-CDD73F35B1EA}" type="datetime1">
              <a:rPr lang="en-US" smtClean="0"/>
              <a:pPr/>
              <a:t>10/18/2023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85356A18-3E27-4131-84E9-721FDDE4A1D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FDF68-468E-4E5C-A671-EFD744B58613}" type="datetime1">
              <a:rPr lang="en-US" smtClean="0"/>
              <a:pPr/>
              <a:t>10/18/2023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85356A18-3E27-4131-84E9-721FDDE4A1D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790FE-CDA6-49D0-843F-11D32E543254}" type="datetime1">
              <a:rPr lang="en-US" smtClean="0"/>
              <a:pPr/>
              <a:t>10/18/2023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5356A18-3E27-4131-84E9-721FDDE4A1D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5356A18-3E27-4131-84E9-721FDDE4A1D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4CE75-A999-422B-AE97-47B097D979F9}" type="datetime1">
              <a:rPr lang="en-US" smtClean="0"/>
              <a:pPr/>
              <a:t>10/18/2023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85356A18-3E27-4131-84E9-721FDDE4A1D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BC04ECC5-7600-48F4-97C0-0B9776C13A0F}" type="datetime1">
              <a:rPr lang="en-US" smtClean="0"/>
              <a:pPr/>
              <a:t>10/18/2023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47CCC1D2-404E-4ABC-8970-91EBFE1E7F0F}" type="datetime1">
              <a:rPr lang="en-US" smtClean="0"/>
              <a:pPr/>
              <a:t>10/18/2023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5356A18-3E27-4131-84E9-721FDDE4A1D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ftr="0" dt="0"/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0" y="2819400"/>
            <a:ext cx="7315200" cy="2667000"/>
          </a:xfrm>
        </p:spPr>
        <p:txBody>
          <a:bodyPr>
            <a:noAutofit/>
          </a:bodyPr>
          <a:lstStyle/>
          <a:p>
            <a:r>
              <a:rPr lang="en-US" sz="4400" dirty="0" smtClean="0">
                <a:solidFill>
                  <a:schemeClr val="tx1"/>
                </a:solidFill>
                <a:latin typeface="Calibri" pitchFamily="34" charset="0"/>
              </a:rPr>
              <a:t>SFY-2018 Budget UPDATE for MO HealthNet Oversight Committee</a:t>
            </a:r>
          </a:p>
        </p:txBody>
      </p:sp>
      <p:pic>
        <p:nvPicPr>
          <p:cNvPr id="5" name="Picture 4" descr="DEPTSS_Logo_2clr_tag.eps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228600"/>
            <a:ext cx="2489199" cy="76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MO HealthNet 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48000" y="304800"/>
            <a:ext cx="5678313" cy="1684774"/>
          </a:xfrm>
          <a:prstGeom prst="rect">
            <a:avLst/>
          </a:prstGeom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5105400" y="5257800"/>
            <a:ext cx="3886200" cy="12192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Presented by Valerie Huhn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lang="en-US" sz="2000" dirty="0" smtClean="0">
                <a:latin typeface="Calibri" pitchFamily="34" charset="0"/>
              </a:rPr>
              <a:t>Acting Deputy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Finance Director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February 7, 2017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9602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228600"/>
            <a:ext cx="2209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56A18-3E27-4131-84E9-721FDDE4A1D5}" type="slidenum">
              <a:rPr lang="en-US" smtClean="0"/>
              <a:pPr/>
              <a:t>2</a:t>
            </a:fld>
            <a:endParaRPr lang="en-US" dirty="0"/>
          </a:p>
        </p:txBody>
      </p:sp>
      <p:graphicFrame>
        <p:nvGraphicFramePr>
          <p:cNvPr id="4109" name="Content Placeholder 4108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906647173"/>
              </p:ext>
            </p:extLst>
          </p:nvPr>
        </p:nvGraphicFramePr>
        <p:xfrm>
          <a:off x="304799" y="1600200"/>
          <a:ext cx="8534402" cy="4724399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8402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03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98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19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19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42189"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1" marR="8701" marT="8701" marB="0" anchor="b"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sz="1600" b="1" u="none" strike="noStrike">
                          <a:effectLst/>
                          <a:latin typeface="Calibri" panose="020F0502020204030204" pitchFamily="34" charset="0"/>
                        </a:rPr>
                        <a:t>Governor's Rec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1" marR="8701" marT="8701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sz="1600" b="1" u="none" strike="noStrike">
                          <a:effectLst/>
                          <a:latin typeface="Calibri" panose="020F0502020204030204" pitchFamily="34" charset="0"/>
                        </a:rPr>
                        <a:t>TAFP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1" marR="8701" marT="8701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9072"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  <a:latin typeface="Calibri" panose="020F0502020204030204" pitchFamily="34" charset="0"/>
                        </a:rPr>
                        <a:t>(in millions)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1" marR="8701" marT="8701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b="1" u="none" strike="noStrike"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1" marR="8701" marT="870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b="1" u="none" strike="noStrike">
                          <a:effectLst/>
                          <a:latin typeface="Calibri" panose="020F0502020204030204" pitchFamily="34" charset="0"/>
                        </a:rPr>
                        <a:t>GR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1" marR="8701" marT="870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b="1" u="none" strike="noStrike"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1" marR="8701" marT="870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b="1" u="none" strike="noStrike" dirty="0">
                          <a:effectLst/>
                          <a:latin typeface="Calibri" panose="020F0502020204030204" pitchFamily="34" charset="0"/>
                        </a:rPr>
                        <a:t>GR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1" marR="8701" marT="8701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907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  <a:latin typeface="Calibri" panose="020F0502020204030204" pitchFamily="34" charset="0"/>
                        </a:rPr>
                        <a:t>SFY 2017 DSS MO HealthNet Core Budget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1" marR="8701" marT="8701" marB="0" anchor="b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 dirty="0">
                          <a:effectLst/>
                          <a:latin typeface="Calibri" panose="020F0502020204030204" pitchFamily="34" charset="0"/>
                        </a:rPr>
                        <a:t>$7,860.8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1" marR="8701" marT="8701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>
                          <a:effectLst/>
                          <a:latin typeface="Calibri" panose="020F0502020204030204" pitchFamily="34" charset="0"/>
                        </a:rPr>
                        <a:t>$1,400.9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1" marR="8701" marT="8701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>
                          <a:effectLst/>
                          <a:latin typeface="Calibri" panose="020F0502020204030204" pitchFamily="34" charset="0"/>
                        </a:rPr>
                        <a:t>$7,860.8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1" marR="8701" marT="8701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>
                          <a:effectLst/>
                          <a:latin typeface="Calibri" panose="020F0502020204030204" pitchFamily="34" charset="0"/>
                        </a:rPr>
                        <a:t>$1,400.9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1" marR="8701" marT="8701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9072">
                <a:tc>
                  <a:txBody>
                    <a:bodyPr/>
                    <a:lstStyle/>
                    <a:p>
                      <a:pPr algn="l" fontAlgn="b"/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1" marR="8701" marT="8701" marB="0" anchor="b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1" marR="8701" marT="8701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1" marR="8701" marT="8701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1" marR="8701" marT="8701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1" marR="8701" marT="8701" marB="0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907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  <a:latin typeface="Calibri" panose="020F0502020204030204" pitchFamily="34" charset="0"/>
                        </a:rPr>
                        <a:t>SFY 2018 Major Budget Items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1" marR="8701" marT="8701" marB="0" anchor="b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1" marR="8701" marT="8701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1" marR="8701" marT="8701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1" marR="8701" marT="8701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1" marR="8701" marT="8701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56403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sng" strike="noStrike" dirty="0">
                          <a:effectLst/>
                          <a:latin typeface="Calibri" panose="020F0502020204030204" pitchFamily="34" charset="0"/>
                        </a:rPr>
                        <a:t>Medicaid Cost to Continue</a:t>
                      </a:r>
                      <a:r>
                        <a:rPr lang="en-US" sz="1000" u="none" strike="noStrike" dirty="0"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en-US" sz="1000" u="none" strike="noStrike" dirty="0"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500" u="none" strike="noStrike" dirty="0">
                          <a:effectLst/>
                          <a:latin typeface="Calibri" panose="020F0502020204030204" pitchFamily="34" charset="0"/>
                        </a:rPr>
                        <a:t>Based on SFY-2018 ongoing need as reflected in SFY-2017 supplemental</a:t>
                      </a:r>
                      <a:r>
                        <a:rPr lang="en-US" sz="1000" u="none" strike="noStrike" dirty="0"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en-US" sz="1000" u="none" strike="noStrike" dirty="0"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400" u="none" strike="noStrike" dirty="0">
                          <a:effectLst/>
                          <a:latin typeface="Calibri" panose="020F0502020204030204" pitchFamily="34" charset="0"/>
                        </a:rPr>
                        <a:t>Pharmacy, Clawback, MORx, Physician, Dental, Nursing Facilities, NFFRA, Rehab &amp; Specialty Services, NEMT, Hospital Care, FQHC, Show-Me Healthy Babies and Blind Medical Benefits appropriations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1" marR="8701" marT="8701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 dirty="0">
                          <a:effectLst/>
                          <a:latin typeface="Calibri" panose="020F0502020204030204" pitchFamily="34" charset="0"/>
                        </a:rPr>
                        <a:t>$282.5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1" marR="8701" marT="8701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 dirty="0">
                          <a:effectLst/>
                          <a:latin typeface="Calibri" panose="020F0502020204030204" pitchFamily="34" charset="0"/>
                        </a:rPr>
                        <a:t>$63.5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1" marR="8701" marT="8701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 dirty="0">
                          <a:effectLst/>
                          <a:latin typeface="Calibri" panose="020F0502020204030204" pitchFamily="34" charset="0"/>
                        </a:rPr>
                        <a:t>$0.0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1" marR="8701" marT="8701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>
                          <a:effectLst/>
                          <a:latin typeface="Calibri" panose="020F0502020204030204" pitchFamily="34" charset="0"/>
                        </a:rPr>
                        <a:t>$0.0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1" marR="8701" marT="8701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589519">
                <a:tc>
                  <a:txBody>
                    <a:bodyPr/>
                    <a:lstStyle/>
                    <a:p>
                      <a:pPr algn="l" fontAlgn="b"/>
                      <a:r>
                        <a:rPr lang="en-US" sz="1500" u="sng" strike="noStrike" dirty="0">
                          <a:effectLst/>
                          <a:latin typeface="Calibri" panose="020F0502020204030204" pitchFamily="34" charset="0"/>
                        </a:rPr>
                        <a:t>GR Pickups</a:t>
                      </a:r>
                      <a:r>
                        <a:rPr lang="en-US" sz="1500" u="none" strike="noStrike" dirty="0"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en-US" sz="1500" u="none" strike="noStrike" dirty="0"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500" u="none" strike="noStrike" dirty="0">
                          <a:effectLst/>
                          <a:latin typeface="Calibri" panose="020F0502020204030204" pitchFamily="34" charset="0"/>
                        </a:rPr>
                        <a:t>To replace one-time funding from DYS retroactive claiming and increased federal CHIP earnings </a:t>
                      </a:r>
                      <a:r>
                        <a:rPr lang="en-US" sz="1400" u="none" strike="noStrike" dirty="0"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en-US" sz="1400" u="none" strike="noStrike" dirty="0"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400" u="none" strike="noStrike" dirty="0">
                          <a:effectLst/>
                          <a:latin typeface="Calibri" panose="020F0502020204030204" pitchFamily="34" charset="0"/>
                        </a:rPr>
                        <a:t>Pharmacy, Clawback , MORx, Physician, Premium Payments, Rehab &amp; Specialty Services, Managed Care, Hospital Care, and Blind Pension Medical Benefits appropriations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1" marR="8701" marT="8701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>
                          <a:effectLst/>
                          <a:latin typeface="Calibri" panose="020F0502020204030204" pitchFamily="34" charset="0"/>
                        </a:rPr>
                        <a:t>$113.0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1" marR="8701" marT="8701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>
                          <a:effectLst/>
                          <a:latin typeface="Calibri" panose="020F0502020204030204" pitchFamily="34" charset="0"/>
                        </a:rPr>
                        <a:t>$113.0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1" marR="8701" marT="8701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 dirty="0">
                          <a:effectLst/>
                          <a:latin typeface="Calibri" panose="020F0502020204030204" pitchFamily="34" charset="0"/>
                        </a:rPr>
                        <a:t>$113.0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1" marR="8701" marT="8701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 dirty="0">
                          <a:effectLst/>
                          <a:latin typeface="Calibri" panose="020F0502020204030204" pitchFamily="34" charset="0"/>
                        </a:rPr>
                        <a:t>$109.0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701" marR="8701" marT="8701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9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6324600" cy="914400"/>
          </a:xfrm>
        </p:spPr>
        <p:txBody>
          <a:bodyPr>
            <a:noAutofit/>
          </a:bodyPr>
          <a:lstStyle/>
          <a:p>
            <a:pPr algn="l"/>
            <a:r>
              <a:rPr lang="en-US" sz="2800" dirty="0" smtClean="0">
                <a:latin typeface="Calibri" pitchFamily="34" charset="0"/>
              </a:rPr>
              <a:t>MO HealthNet Oversight Committee </a:t>
            </a:r>
            <a:br>
              <a:rPr lang="en-US" sz="2800" dirty="0" smtClean="0">
                <a:latin typeface="Calibri" pitchFamily="34" charset="0"/>
              </a:rPr>
            </a:br>
            <a:r>
              <a:rPr lang="en-US" sz="2800" b="1" dirty="0" smtClean="0">
                <a:latin typeface="Calibri" pitchFamily="34" charset="0"/>
              </a:rPr>
              <a:t>SFY-2018 Budget</a:t>
            </a:r>
            <a:endParaRPr lang="en-US" sz="32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772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228600"/>
            <a:ext cx="2209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6324600" cy="914400"/>
          </a:xfrm>
        </p:spPr>
        <p:txBody>
          <a:bodyPr>
            <a:noAutofit/>
          </a:bodyPr>
          <a:lstStyle/>
          <a:p>
            <a:pPr algn="l"/>
            <a:r>
              <a:rPr lang="en-US" sz="2800" dirty="0" smtClean="0">
                <a:latin typeface="Calibri" pitchFamily="34" charset="0"/>
              </a:rPr>
              <a:t>MO HealthNet Oversight Committee </a:t>
            </a:r>
            <a:br>
              <a:rPr lang="en-US" sz="2800" dirty="0" smtClean="0">
                <a:latin typeface="Calibri" pitchFamily="34" charset="0"/>
              </a:rPr>
            </a:br>
            <a:r>
              <a:rPr lang="en-US" sz="2800" b="1" dirty="0" smtClean="0">
                <a:latin typeface="Calibri" pitchFamily="34" charset="0"/>
              </a:rPr>
              <a:t>SFY-2018 Budget</a:t>
            </a:r>
            <a:endParaRPr lang="en-US" sz="3200" b="1" dirty="0">
              <a:latin typeface="Calibri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56A18-3E27-4131-84E9-721FDDE4A1D5}" type="slidenum">
              <a:rPr lang="en-US" smtClean="0"/>
              <a:pPr/>
              <a:t>3</a:t>
            </a:fld>
            <a:endParaRPr lang="en-US" dirty="0"/>
          </a:p>
        </p:txBody>
      </p:sp>
      <p:graphicFrame>
        <p:nvGraphicFramePr>
          <p:cNvPr id="5124" name="Table 51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6867103"/>
              </p:ext>
            </p:extLst>
          </p:nvPr>
        </p:nvGraphicFramePr>
        <p:xfrm>
          <a:off x="304800" y="1600201"/>
          <a:ext cx="8534399" cy="472439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8402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03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98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19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19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81765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 anchor="b"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sz="1800" b="1" u="none" strike="noStrike" dirty="0">
                          <a:effectLst/>
                          <a:latin typeface="Calibri" panose="020F0502020204030204" pitchFamily="34" charset="0"/>
                        </a:rPr>
                        <a:t>Governor's Rec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sz="1800" b="1" u="none" strike="noStrike">
                          <a:effectLst/>
                          <a:latin typeface="Calibri" panose="020F0502020204030204" pitchFamily="34" charset="0"/>
                        </a:rPr>
                        <a:t>TAFP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5142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  <a:latin typeface="Calibri" panose="020F0502020204030204" pitchFamily="34" charset="0"/>
                        </a:rPr>
                        <a:t>(in millions)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u="none" strike="noStrike"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u="none" strike="noStrike">
                          <a:effectLst/>
                          <a:latin typeface="Calibri" panose="020F0502020204030204" pitchFamily="34" charset="0"/>
                        </a:rPr>
                        <a:t>GR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u="none" strike="noStrike"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u="none" strike="noStrike" dirty="0">
                          <a:effectLst/>
                          <a:latin typeface="Calibri" panose="020F0502020204030204" pitchFamily="34" charset="0"/>
                        </a:rPr>
                        <a:t>GR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514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  <a:latin typeface="Calibri" panose="020F0502020204030204" pitchFamily="34" charset="0"/>
                        </a:rPr>
                        <a:t>SFY 2018 Major Budget Items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 anchor="b"/>
                </a:tc>
                <a:tc>
                  <a:txBody>
                    <a:bodyPr/>
                    <a:lstStyle/>
                    <a:p>
                      <a:pPr algn="r" fontAlgn="t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149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sng" strike="noStrike" dirty="0">
                          <a:effectLst/>
                          <a:latin typeface="Calibri" panose="020F0502020204030204" pitchFamily="34" charset="0"/>
                        </a:rPr>
                        <a:t>Pharmacy PMPM Specialty Increase</a:t>
                      </a:r>
                      <a:r>
                        <a:rPr lang="en-US" sz="1100" u="none" strike="noStrike" dirty="0"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en-US" sz="1100" u="none" strike="noStrike" dirty="0"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400" u="none" strike="noStrike" dirty="0">
                          <a:effectLst/>
                          <a:latin typeface="Calibri" panose="020F0502020204030204" pitchFamily="34" charset="0"/>
                        </a:rPr>
                        <a:t>Funding for the ongoing inflation and utilization of specialty pharmaceuticals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 dirty="0">
                          <a:effectLst/>
                          <a:latin typeface="Calibri" panose="020F0502020204030204" pitchFamily="34" charset="0"/>
                        </a:rPr>
                        <a:t>$79.3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>
                          <a:effectLst/>
                          <a:latin typeface="Calibri" panose="020F0502020204030204" pitchFamily="34" charset="0"/>
                        </a:rPr>
                        <a:t>$28.5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>
                          <a:effectLst/>
                          <a:latin typeface="Calibri" panose="020F0502020204030204" pitchFamily="34" charset="0"/>
                        </a:rPr>
                        <a:t>$0.0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>
                          <a:effectLst/>
                          <a:latin typeface="Calibri" panose="020F0502020204030204" pitchFamily="34" charset="0"/>
                        </a:rPr>
                        <a:t>$0.0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8785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sng" strike="noStrike" dirty="0">
                          <a:effectLst/>
                          <a:latin typeface="Calibri" panose="020F0502020204030204" pitchFamily="34" charset="0"/>
                        </a:rPr>
                        <a:t>Pharmacy PMPM Non-Specialty Increase</a:t>
                      </a:r>
                      <a:r>
                        <a:rPr lang="en-US" sz="1100" u="none" strike="noStrike" dirty="0"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en-US" sz="1100" u="none" strike="noStrike" dirty="0"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400" u="none" strike="noStrike" dirty="0">
                          <a:effectLst/>
                          <a:latin typeface="Calibri" panose="020F0502020204030204" pitchFamily="34" charset="0"/>
                        </a:rPr>
                        <a:t>Funding for the ongoing inflation and utilization of non-specialty pharmaceuticals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>
                          <a:effectLst/>
                          <a:latin typeface="Calibri" panose="020F0502020204030204" pitchFamily="34" charset="0"/>
                        </a:rPr>
                        <a:t>$0.0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>
                          <a:effectLst/>
                          <a:latin typeface="Calibri" panose="020F0502020204030204" pitchFamily="34" charset="0"/>
                        </a:rPr>
                        <a:t>$0.0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>
                          <a:effectLst/>
                          <a:latin typeface="Calibri" panose="020F0502020204030204" pitchFamily="34" charset="0"/>
                        </a:rPr>
                        <a:t>$0.0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>
                          <a:effectLst/>
                          <a:latin typeface="Calibri" panose="020F0502020204030204" pitchFamily="34" charset="0"/>
                        </a:rPr>
                        <a:t>$0.0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6149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sng" strike="noStrike" dirty="0">
                          <a:effectLst/>
                          <a:latin typeface="Calibri" panose="020F0502020204030204" pitchFamily="34" charset="0"/>
                        </a:rPr>
                        <a:t>Pharmacy - Clawback Increase</a:t>
                      </a:r>
                      <a:r>
                        <a:rPr lang="en-US" sz="1100" u="none" strike="noStrike" dirty="0"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en-US" sz="1100" u="none" strike="noStrike" dirty="0"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400" u="none" strike="noStrike" dirty="0">
                          <a:effectLst/>
                          <a:latin typeface="Calibri" panose="020F0502020204030204" pitchFamily="34" charset="0"/>
                        </a:rPr>
                        <a:t>Funding for the increase in Medicare Part D clawback rates and utilization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>
                          <a:effectLst/>
                          <a:latin typeface="Calibri" panose="020F0502020204030204" pitchFamily="34" charset="0"/>
                        </a:rPr>
                        <a:t>$17.4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 dirty="0">
                          <a:effectLst/>
                          <a:latin typeface="Calibri" panose="020F0502020204030204" pitchFamily="34" charset="0"/>
                        </a:rPr>
                        <a:t>$17.4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>
                          <a:effectLst/>
                          <a:latin typeface="Calibri" panose="020F0502020204030204" pitchFamily="34" charset="0"/>
                        </a:rPr>
                        <a:t>$17.4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>
                          <a:effectLst/>
                          <a:latin typeface="Calibri" panose="020F0502020204030204" pitchFamily="34" charset="0"/>
                        </a:rPr>
                        <a:t>$17.4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6149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sng" strike="noStrike" dirty="0">
                          <a:effectLst/>
                          <a:latin typeface="Calibri" panose="020F0502020204030204" pitchFamily="34" charset="0"/>
                        </a:rPr>
                        <a:t>Premium Payments Increase</a:t>
                      </a:r>
                      <a:r>
                        <a:rPr lang="en-US" sz="1100" u="none" strike="noStrike" dirty="0"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en-US" sz="1100" u="none" strike="noStrike" dirty="0"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400" u="none" strike="noStrike" dirty="0">
                          <a:effectLst/>
                          <a:latin typeface="Calibri" panose="020F0502020204030204" pitchFamily="34" charset="0"/>
                        </a:rPr>
                        <a:t>Funding for the increase in Medicare Part B rates and utilization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>
                          <a:effectLst/>
                          <a:latin typeface="Calibri" panose="020F0502020204030204" pitchFamily="34" charset="0"/>
                        </a:rPr>
                        <a:t>$17.1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>
                          <a:effectLst/>
                          <a:latin typeface="Calibri" panose="020F0502020204030204" pitchFamily="34" charset="0"/>
                        </a:rPr>
                        <a:t>$5.9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>
                          <a:effectLst/>
                          <a:latin typeface="Calibri" panose="020F0502020204030204" pitchFamily="34" charset="0"/>
                        </a:rPr>
                        <a:t>$17.1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 dirty="0">
                          <a:effectLst/>
                          <a:latin typeface="Calibri" panose="020F0502020204030204" pitchFamily="34" charset="0"/>
                        </a:rPr>
                        <a:t>$5.9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6832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228600"/>
            <a:ext cx="2209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6324600" cy="914400"/>
          </a:xfrm>
        </p:spPr>
        <p:txBody>
          <a:bodyPr>
            <a:noAutofit/>
          </a:bodyPr>
          <a:lstStyle/>
          <a:p>
            <a:pPr algn="l"/>
            <a:r>
              <a:rPr lang="en-US" sz="2800" dirty="0" smtClean="0">
                <a:latin typeface="Calibri" pitchFamily="34" charset="0"/>
              </a:rPr>
              <a:t>MO HealthNet Oversight Committee </a:t>
            </a:r>
            <a:br>
              <a:rPr lang="en-US" sz="2800" dirty="0" smtClean="0">
                <a:latin typeface="Calibri" pitchFamily="34" charset="0"/>
              </a:rPr>
            </a:br>
            <a:r>
              <a:rPr lang="en-US" sz="2800" b="1" dirty="0" smtClean="0">
                <a:latin typeface="Calibri" pitchFamily="34" charset="0"/>
              </a:rPr>
              <a:t>SFY-2018 Budget</a:t>
            </a:r>
            <a:endParaRPr lang="en-US" sz="3200" b="1" dirty="0">
              <a:latin typeface="Calibri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56A18-3E27-4131-84E9-721FDDE4A1D5}" type="slidenum">
              <a:rPr lang="en-US" smtClean="0"/>
              <a:pPr/>
              <a:t>4</a:t>
            </a:fld>
            <a:endParaRPr lang="en-US" dirty="0"/>
          </a:p>
        </p:txBody>
      </p:sp>
      <p:graphicFrame>
        <p:nvGraphicFramePr>
          <p:cNvPr id="7170" name="Table 716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7077869"/>
              </p:ext>
            </p:extLst>
          </p:nvPr>
        </p:nvGraphicFramePr>
        <p:xfrm>
          <a:off x="304800" y="1552575"/>
          <a:ext cx="8534399" cy="477202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8402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03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98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19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19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320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 anchor="b"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sz="1800" b="1" u="none" strike="noStrike" dirty="0">
                          <a:effectLst/>
                          <a:latin typeface="Calibri" panose="020F0502020204030204" pitchFamily="34" charset="0"/>
                        </a:rPr>
                        <a:t>Governor's Rec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sz="1800" b="1" u="none" strike="noStrike">
                          <a:effectLst/>
                          <a:latin typeface="Calibri" panose="020F0502020204030204" pitchFamily="34" charset="0"/>
                        </a:rPr>
                        <a:t>TAFP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083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  <a:latin typeface="Calibri" panose="020F0502020204030204" pitchFamily="34" charset="0"/>
                        </a:rPr>
                        <a:t>(in millions)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u="none" strike="noStrike"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u="none" strike="noStrike" dirty="0">
                          <a:effectLst/>
                          <a:latin typeface="Calibri" panose="020F0502020204030204" pitchFamily="34" charset="0"/>
                        </a:rPr>
                        <a:t>GR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u="none" strike="noStrike" dirty="0"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u="none" strike="noStrike" dirty="0">
                          <a:effectLst/>
                          <a:latin typeface="Calibri" panose="020F0502020204030204" pitchFamily="34" charset="0"/>
                        </a:rPr>
                        <a:t>GR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08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  <a:latin typeface="Calibri" panose="020F0502020204030204" pitchFamily="34" charset="0"/>
                        </a:rPr>
                        <a:t>SFY 2018 Major Budget Items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 anchor="b"/>
                </a:tc>
                <a:tc>
                  <a:txBody>
                    <a:bodyPr/>
                    <a:lstStyle/>
                    <a:p>
                      <a:pPr algn="r" fontAlgn="t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1962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sng" strike="noStrike" dirty="0">
                          <a:effectLst/>
                          <a:latin typeface="Calibri" panose="020F0502020204030204" pitchFamily="34" charset="0"/>
                        </a:rPr>
                        <a:t>Managed Care Actuarial Increase</a:t>
                      </a:r>
                      <a:r>
                        <a:rPr lang="en-US" sz="1100" u="none" strike="noStrike" dirty="0"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en-US" sz="1100" u="none" strike="noStrike" dirty="0"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400" u="none" strike="noStrike" dirty="0">
                          <a:effectLst/>
                          <a:latin typeface="Calibri" panose="020F0502020204030204" pitchFamily="34" charset="0"/>
                        </a:rPr>
                        <a:t>Funding for Managed Care medical, delivery and Neonatal Intensive Care Unit services to ensure that managed care payments are actuarially sound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>
                          <a:effectLst/>
                          <a:latin typeface="Calibri" panose="020F0502020204030204" pitchFamily="34" charset="0"/>
                        </a:rPr>
                        <a:t>$20.9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 dirty="0">
                          <a:effectLst/>
                          <a:latin typeface="Calibri" panose="020F0502020204030204" pitchFamily="34" charset="0"/>
                        </a:rPr>
                        <a:t>$7.4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>
                          <a:effectLst/>
                          <a:latin typeface="Calibri" panose="020F0502020204030204" pitchFamily="34" charset="0"/>
                        </a:rPr>
                        <a:t>$20.9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>
                          <a:effectLst/>
                          <a:latin typeface="Calibri" panose="020F0502020204030204" pitchFamily="34" charset="0"/>
                        </a:rPr>
                        <a:t>$7.4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989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sng" strike="noStrike" dirty="0">
                          <a:effectLst/>
                          <a:latin typeface="Calibri" panose="020F0502020204030204" pitchFamily="34" charset="0"/>
                        </a:rPr>
                        <a:t>NEMT Actuarial Increase</a:t>
                      </a:r>
                      <a:r>
                        <a:rPr lang="en-US" sz="1100" u="none" strike="noStrike" dirty="0"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en-US" sz="1100" u="none" strike="noStrike" dirty="0"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400" u="none" strike="noStrike" dirty="0">
                          <a:effectLst/>
                          <a:latin typeface="Calibri" panose="020F0502020204030204" pitchFamily="34" charset="0"/>
                        </a:rPr>
                        <a:t>Funding for NEMT rates to ensure payments are actuarially sound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>
                          <a:effectLst/>
                          <a:latin typeface="Calibri" panose="020F0502020204030204" pitchFamily="34" charset="0"/>
                        </a:rPr>
                        <a:t>$2.5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>
                          <a:effectLst/>
                          <a:latin typeface="Calibri" panose="020F0502020204030204" pitchFamily="34" charset="0"/>
                        </a:rPr>
                        <a:t>$0.9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>
                          <a:effectLst/>
                          <a:latin typeface="Calibri" panose="020F0502020204030204" pitchFamily="34" charset="0"/>
                        </a:rPr>
                        <a:t>$2.5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>
                          <a:effectLst/>
                          <a:latin typeface="Calibri" panose="020F0502020204030204" pitchFamily="34" charset="0"/>
                        </a:rPr>
                        <a:t>$0.9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1962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sng" strike="noStrike" dirty="0">
                          <a:effectLst/>
                          <a:latin typeface="Calibri" panose="020F0502020204030204" pitchFamily="34" charset="0"/>
                        </a:rPr>
                        <a:t>Statewide Managed Care Transition</a:t>
                      </a:r>
                      <a:r>
                        <a:rPr lang="en-US" sz="1100" u="none" strike="noStrike" dirty="0"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en-US" sz="1100" u="none" strike="noStrike" dirty="0"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400" u="none" strike="noStrike" dirty="0">
                          <a:effectLst/>
                          <a:latin typeface="Calibri" panose="020F0502020204030204" pitchFamily="34" charset="0"/>
                        </a:rPr>
                        <a:t>Funding for one month SFY17 capitation payment to be paid in arrears and Fee-For-Service claim run-out from SFY17 which will be paid in SFY18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 dirty="0">
                          <a:effectLst/>
                          <a:latin typeface="Calibri" panose="020F0502020204030204" pitchFamily="34" charset="0"/>
                        </a:rPr>
                        <a:t>$99.5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>
                          <a:effectLst/>
                          <a:latin typeface="Calibri" panose="020F0502020204030204" pitchFamily="34" charset="0"/>
                        </a:rPr>
                        <a:t>$35.3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>
                          <a:effectLst/>
                          <a:latin typeface="Calibri" panose="020F0502020204030204" pitchFamily="34" charset="0"/>
                        </a:rPr>
                        <a:t>$41.2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>
                          <a:effectLst/>
                          <a:latin typeface="Calibri" panose="020F0502020204030204" pitchFamily="34" charset="0"/>
                        </a:rPr>
                        <a:t>$14.6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9552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sng" strike="noStrike" dirty="0">
                          <a:effectLst/>
                          <a:latin typeface="Calibri" panose="020F0502020204030204" pitchFamily="34" charset="0"/>
                        </a:rPr>
                        <a:t>Hospice Rate Increase</a:t>
                      </a:r>
                      <a:r>
                        <a:rPr lang="en-US" sz="1100" u="none" strike="noStrike" dirty="0"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en-US" sz="1100" u="none" strike="noStrike" dirty="0"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400" u="none" strike="noStrike" dirty="0">
                          <a:effectLst/>
                          <a:latin typeface="Calibri" panose="020F0502020204030204" pitchFamily="34" charset="0"/>
                        </a:rPr>
                        <a:t>Funding for annual hospice rate increase as established by Medicare. The MO HealthNet hospice rates are calculated based on the annual hospice rates established under Medicare.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 dirty="0">
                          <a:effectLst/>
                          <a:latin typeface="Calibri" panose="020F0502020204030204" pitchFamily="34" charset="0"/>
                        </a:rPr>
                        <a:t>$0.3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>
                          <a:effectLst/>
                          <a:latin typeface="Calibri" panose="020F0502020204030204" pitchFamily="34" charset="0"/>
                        </a:rPr>
                        <a:t>$0.1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>
                          <a:effectLst/>
                          <a:latin typeface="Calibri" panose="020F0502020204030204" pitchFamily="34" charset="0"/>
                        </a:rPr>
                        <a:t>$0.3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 dirty="0">
                          <a:effectLst/>
                          <a:latin typeface="Calibri" panose="020F0502020204030204" pitchFamily="34" charset="0"/>
                        </a:rPr>
                        <a:t>$0.1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4966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228600"/>
            <a:ext cx="2209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6324600" cy="914400"/>
          </a:xfrm>
        </p:spPr>
        <p:txBody>
          <a:bodyPr>
            <a:noAutofit/>
          </a:bodyPr>
          <a:lstStyle/>
          <a:p>
            <a:pPr algn="l"/>
            <a:r>
              <a:rPr lang="en-US" sz="2800" dirty="0" smtClean="0">
                <a:latin typeface="Calibri" pitchFamily="34" charset="0"/>
              </a:rPr>
              <a:t>MO HealthNet Oversight Committee </a:t>
            </a:r>
            <a:br>
              <a:rPr lang="en-US" sz="2800" dirty="0" smtClean="0">
                <a:latin typeface="Calibri" pitchFamily="34" charset="0"/>
              </a:rPr>
            </a:br>
            <a:r>
              <a:rPr lang="en-US" sz="2800" b="1" dirty="0" smtClean="0">
                <a:latin typeface="Calibri" pitchFamily="34" charset="0"/>
              </a:rPr>
              <a:t>SFY-2018 Budget</a:t>
            </a:r>
            <a:endParaRPr lang="en-US" sz="3200" b="1" dirty="0">
              <a:latin typeface="Calibri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56A18-3E27-4131-84E9-721FDDE4A1D5}" type="slidenum">
              <a:rPr lang="en-US" smtClean="0"/>
              <a:pPr/>
              <a:t>5</a:t>
            </a:fld>
            <a:endParaRPr lang="en-US" dirty="0"/>
          </a:p>
        </p:txBody>
      </p:sp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1335259"/>
              </p:ext>
            </p:extLst>
          </p:nvPr>
        </p:nvGraphicFramePr>
        <p:xfrm>
          <a:off x="304800" y="1295400"/>
          <a:ext cx="8534399" cy="536312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8402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03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98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19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19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29427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 anchor="b"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sz="1800" b="1" u="none" strike="noStrike" dirty="0">
                          <a:effectLst/>
                          <a:latin typeface="Calibri" panose="020F0502020204030204" pitchFamily="34" charset="0"/>
                        </a:rPr>
                        <a:t>Governor's Rec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sz="1800" b="1" u="none" strike="noStrike">
                          <a:effectLst/>
                          <a:latin typeface="Calibri" panose="020F0502020204030204" pitchFamily="34" charset="0"/>
                        </a:rPr>
                        <a:t>TAFP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7547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  <a:latin typeface="Calibri" panose="020F0502020204030204" pitchFamily="34" charset="0"/>
                        </a:rPr>
                        <a:t>(in millions)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u="none" strike="noStrike"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u="none" strike="noStrike" dirty="0">
                          <a:effectLst/>
                          <a:latin typeface="Calibri" panose="020F0502020204030204" pitchFamily="34" charset="0"/>
                        </a:rPr>
                        <a:t>GR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u="none" strike="noStrike" dirty="0"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u="none" strike="noStrike" dirty="0">
                          <a:effectLst/>
                          <a:latin typeface="Calibri" panose="020F0502020204030204" pitchFamily="34" charset="0"/>
                        </a:rPr>
                        <a:t>GR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754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  <a:latin typeface="Calibri" panose="020F0502020204030204" pitchFamily="34" charset="0"/>
                        </a:rPr>
                        <a:t>SFY 2018 Major Budget Items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 anchor="b"/>
                </a:tc>
                <a:tc>
                  <a:txBody>
                    <a:bodyPr/>
                    <a:lstStyle/>
                    <a:p>
                      <a:pPr algn="r" fontAlgn="t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6148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sng" strike="noStrike" dirty="0">
                          <a:effectLst/>
                          <a:latin typeface="Calibri" panose="020F0502020204030204" pitchFamily="34" charset="0"/>
                        </a:rPr>
                        <a:t>HB 1565 Asset Limit Increase</a:t>
                      </a:r>
                      <a:r>
                        <a:rPr lang="en-US" sz="1100" u="none" strike="noStrike" dirty="0"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en-US" sz="1100" u="none" strike="noStrike" dirty="0"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400" u="none" strike="noStrike" dirty="0" smtClean="0">
                          <a:effectLst/>
                          <a:latin typeface="Calibri" panose="020F0502020204030204" pitchFamily="34" charset="0"/>
                        </a:rPr>
                        <a:t>The </a:t>
                      </a:r>
                      <a:r>
                        <a:rPr lang="en-US" sz="1400" u="none" strike="noStrike" dirty="0">
                          <a:effectLst/>
                          <a:latin typeface="Calibri" panose="020F0502020204030204" pitchFamily="34" charset="0"/>
                        </a:rPr>
                        <a:t>bill raises the MO HealthNet asset limits for MO HealthNet permanent and totally disabled claimants, MO HealthNet blind claimants, and MO HealthNet aged claimants from $1,000 to $2,000 for individuals and $2,000 to $4,000 for married couples in 2018.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 dirty="0">
                          <a:effectLst/>
                          <a:latin typeface="Calibri" panose="020F0502020204030204" pitchFamily="34" charset="0"/>
                        </a:rPr>
                        <a:t>$72.8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>
                          <a:effectLst/>
                          <a:latin typeface="Calibri" panose="020F0502020204030204" pitchFamily="34" charset="0"/>
                        </a:rPr>
                        <a:t>$15.7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>
                          <a:effectLst/>
                          <a:latin typeface="Calibri" panose="020F0502020204030204" pitchFamily="34" charset="0"/>
                        </a:rPr>
                        <a:t>$43.5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>
                          <a:effectLst/>
                          <a:latin typeface="Calibri" panose="020F0502020204030204" pitchFamily="34" charset="0"/>
                        </a:rPr>
                        <a:t>$5.2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754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Calibri" panose="020F0502020204030204" pitchFamily="34" charset="0"/>
                        </a:rPr>
                        <a:t>Other NDIs: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754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Calibri" panose="020F0502020204030204" pitchFamily="34" charset="0"/>
                        </a:rPr>
                        <a:t>Other Fund Offset (Managed Care)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218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>
                          <a:effectLst/>
                          <a:latin typeface="Calibri" panose="020F0502020204030204" pitchFamily="34" charset="0"/>
                        </a:rPr>
                        <a:t>$17.5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>
                          <a:effectLst/>
                          <a:latin typeface="Calibri" panose="020F0502020204030204" pitchFamily="34" charset="0"/>
                        </a:rPr>
                        <a:t>$0.0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>
                          <a:effectLst/>
                          <a:latin typeface="Calibri" panose="020F0502020204030204" pitchFamily="34" charset="0"/>
                        </a:rPr>
                        <a:t>$17.5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>
                          <a:effectLst/>
                          <a:latin typeface="Calibri" panose="020F0502020204030204" pitchFamily="34" charset="0"/>
                        </a:rPr>
                        <a:t>$0.0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754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Calibri" panose="020F0502020204030204" pitchFamily="34" charset="0"/>
                        </a:rPr>
                        <a:t>Tobacco Fund Swap (Managed Care)-Governor’s Amendment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218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>
                          <a:effectLst/>
                          <a:latin typeface="Calibri" panose="020F0502020204030204" pitchFamily="34" charset="0"/>
                        </a:rPr>
                        <a:t>$50.0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>
                          <a:effectLst/>
                          <a:latin typeface="Calibri" panose="020F0502020204030204" pitchFamily="34" charset="0"/>
                        </a:rPr>
                        <a:t>$0.0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>
                          <a:effectLst/>
                          <a:latin typeface="Calibri" panose="020F0502020204030204" pitchFamily="34" charset="0"/>
                        </a:rPr>
                        <a:t>$55.0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>
                          <a:effectLst/>
                          <a:latin typeface="Calibri" panose="020F0502020204030204" pitchFamily="34" charset="0"/>
                        </a:rPr>
                        <a:t>$0.0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754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Calibri" panose="020F0502020204030204" pitchFamily="34" charset="0"/>
                        </a:rPr>
                        <a:t>FRA Health Home Authority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218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>
                          <a:effectLst/>
                          <a:latin typeface="Calibri" panose="020F0502020204030204" pitchFamily="34" charset="0"/>
                        </a:rPr>
                        <a:t>$1.3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>
                          <a:effectLst/>
                          <a:latin typeface="Calibri" panose="020F0502020204030204" pitchFamily="34" charset="0"/>
                        </a:rPr>
                        <a:t>$0.0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>
                          <a:effectLst/>
                          <a:latin typeface="Calibri" panose="020F0502020204030204" pitchFamily="34" charset="0"/>
                        </a:rPr>
                        <a:t>$1.3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>
                          <a:effectLst/>
                          <a:latin typeface="Calibri" panose="020F0502020204030204" pitchFamily="34" charset="0"/>
                        </a:rPr>
                        <a:t>$0.0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754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Calibri" panose="020F0502020204030204" pitchFamily="34" charset="0"/>
                        </a:rPr>
                        <a:t>MMIS Contract Extensions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218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>
                          <a:effectLst/>
                          <a:latin typeface="Calibri" panose="020F0502020204030204" pitchFamily="34" charset="0"/>
                        </a:rPr>
                        <a:t>$1.5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>
                          <a:effectLst/>
                          <a:latin typeface="Calibri" panose="020F0502020204030204" pitchFamily="34" charset="0"/>
                        </a:rPr>
                        <a:t>$0.4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>
                          <a:effectLst/>
                          <a:latin typeface="Calibri" panose="020F0502020204030204" pitchFamily="34" charset="0"/>
                        </a:rPr>
                        <a:t>$1.5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>
                          <a:effectLst/>
                          <a:latin typeface="Calibri" panose="020F0502020204030204" pitchFamily="34" charset="0"/>
                        </a:rPr>
                        <a:t>$0.4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754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Calibri" panose="020F0502020204030204" pitchFamily="34" charset="0"/>
                        </a:rPr>
                        <a:t>MMIS Replacement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218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>
                          <a:effectLst/>
                          <a:latin typeface="Calibri" panose="020F0502020204030204" pitchFamily="34" charset="0"/>
                        </a:rPr>
                        <a:t>$20.3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>
                          <a:effectLst/>
                          <a:latin typeface="Calibri" panose="020F0502020204030204" pitchFamily="34" charset="0"/>
                        </a:rPr>
                        <a:t>$4.7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>
                          <a:effectLst/>
                          <a:latin typeface="Calibri" panose="020F0502020204030204" pitchFamily="34" charset="0"/>
                        </a:rPr>
                        <a:t>$0.0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>
                          <a:effectLst/>
                          <a:latin typeface="Calibri" panose="020F0502020204030204" pitchFamily="34" charset="0"/>
                        </a:rPr>
                        <a:t>$0.0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754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Calibri" panose="020F0502020204030204" pitchFamily="34" charset="0"/>
                        </a:rPr>
                        <a:t>Medicaid ER Reduction Program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218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 dirty="0">
                          <a:effectLst/>
                          <a:latin typeface="Calibri" panose="020F0502020204030204" pitchFamily="34" charset="0"/>
                        </a:rPr>
                        <a:t>$0.0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 dirty="0">
                          <a:effectLst/>
                          <a:latin typeface="Calibri" panose="020F0502020204030204" pitchFamily="34" charset="0"/>
                        </a:rPr>
                        <a:t>$0.0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>
                          <a:effectLst/>
                          <a:latin typeface="Calibri" panose="020F0502020204030204" pitchFamily="34" charset="0"/>
                        </a:rPr>
                        <a:t>$0.1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 dirty="0">
                          <a:effectLst/>
                          <a:latin typeface="Calibri" panose="020F0502020204030204" pitchFamily="34" charset="0"/>
                        </a:rPr>
                        <a:t>$0.0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854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Nursing Facility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Rate Increase  from Senior Services Protection Fund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218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 dirty="0">
                          <a:effectLst/>
                          <a:latin typeface="Calibri" panose="020F0502020204030204" pitchFamily="34" charset="0"/>
                        </a:rPr>
                        <a:t>$0.0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 dirty="0">
                          <a:effectLst/>
                          <a:latin typeface="Calibri" panose="020F0502020204030204" pitchFamily="34" charset="0"/>
                        </a:rPr>
                        <a:t>$0.0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$8.1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u="none" strike="noStrike" dirty="0" smtClean="0">
                          <a:effectLst/>
                          <a:latin typeface="Calibri" panose="020F0502020204030204" pitchFamily="34" charset="0"/>
                        </a:rPr>
                        <a:t>$0.0 </a:t>
                      </a:r>
                      <a:endParaRPr lang="en-US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r" fontAlgn="t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557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Level of Care – From</a:t>
                      </a:r>
                      <a:r>
                        <a:rPr 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24-21 points from Senior Services Protection Fund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218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 dirty="0">
                          <a:effectLst/>
                          <a:latin typeface="Calibri" panose="020F0502020204030204" pitchFamily="34" charset="0"/>
                        </a:rPr>
                        <a:t>$0.0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 dirty="0">
                          <a:effectLst/>
                          <a:latin typeface="Calibri" panose="020F0502020204030204" pitchFamily="34" charset="0"/>
                        </a:rPr>
                        <a:t>$0.0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$3.0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u="none" strike="noStrike" dirty="0" smtClean="0">
                          <a:effectLst/>
                          <a:latin typeface="Calibri" panose="020F0502020204030204" pitchFamily="34" charset="0"/>
                        </a:rPr>
                        <a:t>$0.0 </a:t>
                      </a:r>
                      <a:endParaRPr lang="en-US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r" fontAlgn="t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5251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228600"/>
            <a:ext cx="2209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6324600" cy="914400"/>
          </a:xfrm>
        </p:spPr>
        <p:txBody>
          <a:bodyPr>
            <a:noAutofit/>
          </a:bodyPr>
          <a:lstStyle/>
          <a:p>
            <a:pPr algn="l"/>
            <a:r>
              <a:rPr lang="en-US" sz="2800" dirty="0" smtClean="0">
                <a:latin typeface="Calibri" pitchFamily="34" charset="0"/>
              </a:rPr>
              <a:t>MO HealthNet Oversight Committee </a:t>
            </a:r>
            <a:br>
              <a:rPr lang="en-US" sz="2800" dirty="0" smtClean="0">
                <a:latin typeface="Calibri" pitchFamily="34" charset="0"/>
              </a:rPr>
            </a:br>
            <a:r>
              <a:rPr lang="en-US" sz="2400" b="1" dirty="0" smtClean="0">
                <a:latin typeface="Calibri" pitchFamily="34" charset="0"/>
              </a:rPr>
              <a:t>SFY-2018 Budget</a:t>
            </a:r>
            <a:endParaRPr lang="en-US" sz="2400" b="1" dirty="0">
              <a:latin typeface="Calibri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56A18-3E27-4131-84E9-721FDDE4A1D5}" type="slidenum">
              <a:rPr lang="en-US" smtClean="0"/>
              <a:pPr/>
              <a:t>6</a:t>
            </a:fld>
            <a:endParaRPr lang="en-US" dirty="0"/>
          </a:p>
        </p:txBody>
      </p:sp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8864791"/>
              </p:ext>
            </p:extLst>
          </p:nvPr>
        </p:nvGraphicFramePr>
        <p:xfrm>
          <a:off x="228599" y="1524000"/>
          <a:ext cx="8686800" cy="488734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9266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62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91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73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7735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50117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 anchor="b"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sz="1800" b="1" u="none" strike="noStrike" dirty="0">
                          <a:effectLst/>
                          <a:latin typeface="Calibri" panose="020F0502020204030204" pitchFamily="34" charset="0"/>
                        </a:rPr>
                        <a:t>Governor's Rec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sz="1800" b="1" u="none" strike="noStrike">
                          <a:effectLst/>
                          <a:latin typeface="Calibri" panose="020F0502020204030204" pitchFamily="34" charset="0"/>
                        </a:rPr>
                        <a:t>TAFP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3253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  <a:latin typeface="Calibri" panose="020F0502020204030204" pitchFamily="34" charset="0"/>
                        </a:rPr>
                        <a:t>(in millions)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 anchor="b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u="none" strike="noStrike"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u="none" strike="noStrike" dirty="0">
                          <a:effectLst/>
                          <a:latin typeface="Calibri" panose="020F0502020204030204" pitchFamily="34" charset="0"/>
                        </a:rPr>
                        <a:t>GR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u="none" strike="noStrike" dirty="0"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u="none" strike="noStrike" dirty="0">
                          <a:effectLst/>
                          <a:latin typeface="Calibri" panose="020F0502020204030204" pitchFamily="34" charset="0"/>
                        </a:rPr>
                        <a:t>GR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325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  <a:latin typeface="Calibri" panose="020F0502020204030204" pitchFamily="34" charset="0"/>
                        </a:rPr>
                        <a:t>SFY 2018 Major Core Cuts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 anchor="b"/>
                </a:tc>
                <a:tc>
                  <a:txBody>
                    <a:bodyPr/>
                    <a:lstStyle/>
                    <a:p>
                      <a:pPr algn="r" fontAlgn="t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561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sng" strike="noStrike" dirty="0">
                          <a:effectLst/>
                          <a:latin typeface="Calibri" panose="020F0502020204030204" pitchFamily="34" charset="0"/>
                        </a:rPr>
                        <a:t>Rollback of Rate Increases</a:t>
                      </a:r>
                      <a:r>
                        <a:rPr lang="en-US" sz="1100" u="none" strike="noStrike" dirty="0">
                          <a:effectLst/>
                          <a:latin typeface="Calibri" panose="020F0502020204030204" pitchFamily="34" charset="0"/>
                        </a:rPr>
                        <a:t/>
                      </a:r>
                      <a:br>
                        <a:rPr lang="en-US" sz="1100" u="none" strike="noStrike" dirty="0"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200" u="none" strike="noStrike" dirty="0">
                          <a:effectLst/>
                          <a:latin typeface="Calibri" panose="020F0502020204030204" pitchFamily="34" charset="0"/>
                        </a:rPr>
                        <a:t>Physician, Nursing </a:t>
                      </a:r>
                      <a:r>
                        <a:rPr lang="en-US" sz="1200" u="none" strike="noStrike" dirty="0" smtClean="0"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US" sz="1200" u="none" strike="noStrike" dirty="0">
                          <a:effectLst/>
                          <a:latin typeface="Calibri" panose="020F0502020204030204" pitchFamily="34" charset="0"/>
                        </a:rPr>
                        <a:t>Dental, Home Health, </a:t>
                      </a:r>
                      <a:r>
                        <a:rPr lang="en-US" sz="1200" u="none" strike="noStrike" dirty="0" smtClean="0">
                          <a:effectLst/>
                          <a:latin typeface="Calibri" panose="020F0502020204030204" pitchFamily="34" charset="0"/>
                        </a:rPr>
                        <a:t>Rehab &amp; Specialty,  </a:t>
                      </a:r>
                      <a:r>
                        <a:rPr lang="en-US" sz="1200" u="none" strike="noStrike" dirty="0">
                          <a:effectLst/>
                          <a:latin typeface="Calibri" panose="020F0502020204030204" pitchFamily="34" charset="0"/>
                        </a:rPr>
                        <a:t>Complex Rehab, and Health Homes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($60.6)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($25.1)</a:t>
                      </a:r>
                      <a:endParaRPr lang="en-US" sz="16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($30.3)</a:t>
                      </a:r>
                      <a:endParaRPr lang="en-US" sz="16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($4.5)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325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Calibri" panose="020F0502020204030204" pitchFamily="34" charset="0"/>
                        </a:rPr>
                        <a:t>Program Reductions and Eliminations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 anchor="b"/>
                </a:tc>
                <a:tc>
                  <a:txBody>
                    <a:bodyPr/>
                    <a:lstStyle/>
                    <a:p>
                      <a:pPr algn="r" fontAlgn="t"/>
                      <a:endParaRPr lang="en-US" sz="16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endParaRPr 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endParaRPr lang="en-US" sz="16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endParaRPr lang="en-US" sz="16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325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Calibri" panose="020F0502020204030204" pitchFamily="34" charset="0"/>
                        </a:rPr>
                        <a:t>Women's Health Services (transferred to DHSS)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218" marR="9469" marT="9469" marB="0" anchor="b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($4.0)</a:t>
                      </a:r>
                      <a:endParaRPr lang="en-US" sz="16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($4.0)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($10.8)</a:t>
                      </a:r>
                      <a:endParaRPr lang="en-US" sz="16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($10.8)</a:t>
                      </a:r>
                      <a:endParaRPr lang="en-US" sz="16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325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MORx Program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218" marR="9469" marT="9469" marB="0" anchor="b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($0.5)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($0.5)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($12.5)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($12.5)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3253">
                <a:tc>
                  <a:txBody>
                    <a:bodyPr/>
                    <a:lstStyle/>
                    <a:p>
                      <a:pPr lvl="0" algn="l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Pharmacy—OPI/BPM savings is difference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218" marR="9469" marT="9469" marB="0" anchor="b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($131.6)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($30.9)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($145.6)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b="0" i="0" u="none" strike="noStrike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($35.9)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325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Calibri" panose="020F0502020204030204" pitchFamily="34" charset="0"/>
                        </a:rPr>
                        <a:t>Monitoring Program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218" marR="9469" marT="9469" marB="0" anchor="b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($0.8)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($0.4)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($0.6)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($0.3)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325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Calibri" panose="020F0502020204030204" pitchFamily="34" charset="0"/>
                        </a:rPr>
                        <a:t>Pager Pilot Program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218" marR="9469" marT="9469" marB="0" anchor="b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($0.3)</a:t>
                      </a:r>
                      <a:endParaRPr lang="en-US" sz="16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($0.2)</a:t>
                      </a:r>
                      <a:endParaRPr lang="en-US" sz="16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($0.2)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($0.1)</a:t>
                      </a:r>
                      <a:endParaRPr lang="en-US" sz="16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325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Calibri" panose="020F0502020204030204" pitchFamily="34" charset="0"/>
                        </a:rPr>
                        <a:t>Regional Care Coordination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218" marR="9469" marT="9469" marB="0" anchor="b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($2.0)</a:t>
                      </a:r>
                      <a:endParaRPr lang="en-US" sz="16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($0.2)</a:t>
                      </a:r>
                      <a:endParaRPr lang="en-US" sz="16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($2.0)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($0.2)</a:t>
                      </a:r>
                      <a:endParaRPr lang="en-US" sz="16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2325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Calibri" panose="020F0502020204030204" pitchFamily="34" charset="0"/>
                        </a:rPr>
                        <a:t>CHAPS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218" marR="9469" marT="9469" marB="0" anchor="b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($1.6)</a:t>
                      </a:r>
                      <a:endParaRPr lang="en-US" sz="16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($0.6)</a:t>
                      </a:r>
                      <a:endParaRPr lang="en-US" sz="16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($0.2)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($0.1)</a:t>
                      </a:r>
                      <a:endParaRPr lang="en-US" sz="16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2325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Calibri" panose="020F0502020204030204" pitchFamily="34" charset="0"/>
                        </a:rPr>
                        <a:t>Various empty or excess authority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218" marR="9469" marT="9469" marB="0" anchor="b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($21.1)</a:t>
                      </a:r>
                      <a:endParaRPr lang="en-US" sz="1600" b="0" i="0" u="none" strike="noStrike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$0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($21.1)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$0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2325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Calibri" panose="020F0502020204030204" pitchFamily="34" charset="0"/>
                        </a:rPr>
                        <a:t>FMAP (net of NDI and core changes)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 anchor="b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$0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($68.3)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$0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($68.3)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23253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 anchor="b"/>
                </a:tc>
                <a:tc>
                  <a:txBody>
                    <a:bodyPr/>
                    <a:lstStyle/>
                    <a:p>
                      <a:pPr algn="r" fontAlgn="t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43816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effectLst/>
                          <a:latin typeface="Calibri" panose="020F0502020204030204" pitchFamily="34" charset="0"/>
                        </a:rPr>
                        <a:t>Total FY 2018 </a:t>
                      </a:r>
                      <a:r>
                        <a:rPr lang="en-US" sz="1600" b="1" u="none" strike="noStrike" dirty="0" smtClean="0">
                          <a:effectLst/>
                          <a:latin typeface="Calibri" panose="020F0502020204030204" pitchFamily="34" charset="0"/>
                        </a:rPr>
                        <a:t>DSS </a:t>
                      </a:r>
                      <a:r>
                        <a:rPr lang="en-US" sz="1600" b="1" u="none" strike="noStrike" dirty="0">
                          <a:effectLst/>
                          <a:latin typeface="Calibri" panose="020F0502020204030204" pitchFamily="34" charset="0"/>
                        </a:rPr>
                        <a:t>MO HealthNet Budget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 anchor="b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b="1" u="none" strike="noStrike" dirty="0">
                          <a:effectLst/>
                          <a:latin typeface="Calibri" panose="020F0502020204030204" pitchFamily="34" charset="0"/>
                        </a:rPr>
                        <a:t>$8,322.4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b="1" u="none" strike="noStrike" dirty="0">
                          <a:effectLst/>
                          <a:latin typeface="Calibri" panose="020F0502020204030204" pitchFamily="34" charset="0"/>
                        </a:rPr>
                        <a:t>$1,505.0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b="1" u="none" strike="noStrike" dirty="0">
                          <a:effectLst/>
                          <a:latin typeface="Calibri" panose="020F0502020204030204" pitchFamily="34" charset="0"/>
                        </a:rPr>
                        <a:t>$8,005.4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b="1" u="none" strike="noStrike" dirty="0">
                          <a:effectLst/>
                          <a:latin typeface="Calibri" panose="020F0502020204030204" pitchFamily="34" charset="0"/>
                        </a:rPr>
                        <a:t>$1,343.1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2325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i="1" u="none" strike="noStrike" dirty="0">
                          <a:effectLst/>
                          <a:latin typeface="Calibri" panose="020F0502020204030204" pitchFamily="34" charset="0"/>
                        </a:rPr>
                        <a:t>(without transfer appropriations)</a:t>
                      </a:r>
                      <a:endParaRPr lang="en-US" sz="11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 anchor="b"/>
                </a:tc>
                <a:tc>
                  <a:txBody>
                    <a:bodyPr/>
                    <a:lstStyle/>
                    <a:p>
                      <a:pPr algn="r" fontAlgn="t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tc>
                  <a:txBody>
                    <a:bodyPr/>
                    <a:lstStyle/>
                    <a:p>
                      <a:pPr algn="r" fontAlgn="t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469" marR="9469" marT="9469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6956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19200"/>
            <a:ext cx="9067800" cy="5105400"/>
          </a:xfrm>
        </p:spPr>
        <p:txBody>
          <a:bodyPr>
            <a:normAutofit/>
          </a:bodyPr>
          <a:lstStyle/>
          <a:p>
            <a:endParaRPr lang="en-US" sz="2400" dirty="0" smtClean="0"/>
          </a:p>
          <a:p>
            <a:r>
              <a:rPr lang="en-US" sz="2400" dirty="0" smtClean="0"/>
              <a:t>FY 2017 Consensus Revenue Estimate</a:t>
            </a:r>
          </a:p>
          <a:p>
            <a:pPr lvl="1"/>
            <a:r>
              <a:rPr lang="en-US" sz="2000" dirty="0" smtClean="0"/>
              <a:t>4.1% Growth - $9,633.7B</a:t>
            </a:r>
          </a:p>
          <a:p>
            <a:pPr marL="457200" lvl="1" indent="0">
              <a:buNone/>
            </a:pPr>
            <a:endParaRPr lang="en-US" sz="800" dirty="0" smtClean="0"/>
          </a:p>
          <a:p>
            <a:r>
              <a:rPr lang="en-US" sz="2400" dirty="0" smtClean="0"/>
              <a:t>FY 2017 Revised Consensus Revenue Estimate</a:t>
            </a:r>
          </a:p>
          <a:p>
            <a:pPr lvl="1"/>
            <a:r>
              <a:rPr lang="en-US" sz="2000" dirty="0" smtClean="0"/>
              <a:t>3.0% Growth - $9,053B</a:t>
            </a:r>
          </a:p>
          <a:p>
            <a:pPr lvl="1"/>
            <a:r>
              <a:rPr lang="en-US" sz="2000" dirty="0" smtClean="0"/>
              <a:t>FY 2016 ended at .89% growth or $8,786.8B</a:t>
            </a:r>
          </a:p>
          <a:p>
            <a:pPr marL="457200" lvl="1" indent="0">
              <a:buNone/>
            </a:pPr>
            <a:endParaRPr lang="en-US" sz="800" dirty="0" smtClean="0"/>
          </a:p>
          <a:p>
            <a:r>
              <a:rPr lang="en-US" sz="2400" dirty="0" smtClean="0"/>
              <a:t>FY 2018 Consensus Revenue Estimate</a:t>
            </a:r>
          </a:p>
          <a:p>
            <a:pPr lvl="1"/>
            <a:r>
              <a:rPr lang="en-US" sz="2000" dirty="0" smtClean="0"/>
              <a:t>3.8% Growth - $9,398B</a:t>
            </a:r>
          </a:p>
          <a:p>
            <a:pPr marL="457200" lvl="1" indent="0">
              <a:buNone/>
            </a:pPr>
            <a:endParaRPr lang="en-US" sz="800" dirty="0"/>
          </a:p>
          <a:p>
            <a:r>
              <a:rPr lang="en-US" sz="2200" dirty="0" smtClean="0"/>
              <a:t>FY 2017 Actual </a:t>
            </a:r>
            <a:r>
              <a:rPr lang="en-US" sz="2400" dirty="0" smtClean="0"/>
              <a:t>Revenue</a:t>
            </a:r>
            <a:r>
              <a:rPr lang="en-US" sz="2200" dirty="0" smtClean="0"/>
              <a:t> Growth -  April Collections</a:t>
            </a:r>
          </a:p>
          <a:p>
            <a:pPr lvl="1"/>
            <a:r>
              <a:rPr lang="en-US" sz="2000" dirty="0" smtClean="0"/>
              <a:t>Increased 3.1% for the year.</a:t>
            </a:r>
          </a:p>
          <a:p>
            <a:pPr lvl="2"/>
            <a:r>
              <a:rPr lang="en-US" sz="1800" smtClean="0"/>
              <a:t>From $7.4B to $7.6B</a:t>
            </a:r>
            <a:endParaRPr lang="en-US" sz="1800" dirty="0" smtClean="0"/>
          </a:p>
          <a:p>
            <a:pPr marL="457200" lvl="1" indent="0">
              <a:buNone/>
            </a:pPr>
            <a:endParaRPr lang="en-US" sz="1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C9EA0EE-591D-46E1-ACD0-969530086DA1}" type="slidenum">
              <a:rPr lang="en-US" smtClean="0">
                <a:solidFill>
                  <a:srgbClr val="0070C0"/>
                </a:solidFill>
              </a:rPr>
              <a:pPr>
                <a:defRPr/>
              </a:pPr>
              <a:t>7</a:t>
            </a:fld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228600"/>
            <a:ext cx="2209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6324600" cy="914400"/>
          </a:xfrm>
        </p:spPr>
        <p:txBody>
          <a:bodyPr>
            <a:noAutofit/>
          </a:bodyPr>
          <a:lstStyle/>
          <a:p>
            <a:pPr algn="l"/>
            <a:r>
              <a:rPr lang="en-US" sz="2800" dirty="0" smtClean="0">
                <a:latin typeface="Calibri" pitchFamily="34" charset="0"/>
              </a:rPr>
              <a:t>MO HealthNet Oversight Committee </a:t>
            </a:r>
            <a:br>
              <a:rPr lang="en-US" sz="2800" dirty="0" smtClean="0">
                <a:latin typeface="Calibri" pitchFamily="34" charset="0"/>
              </a:rPr>
            </a:br>
            <a:r>
              <a:rPr lang="en-US" sz="2400" b="1" dirty="0" smtClean="0">
                <a:latin typeface="Calibri" pitchFamily="34" charset="0"/>
              </a:rPr>
              <a:t>Revenue Update</a:t>
            </a:r>
            <a:endParaRPr lang="en-US" sz="24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2779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9620</TotalTime>
  <Words>956</Words>
  <Application>Microsoft Office PowerPoint</Application>
  <PresentationFormat>On-screen Show (4:3)</PresentationFormat>
  <Paragraphs>236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Calibri</vt:lpstr>
      <vt:lpstr>Georgia</vt:lpstr>
      <vt:lpstr>Wingdings</vt:lpstr>
      <vt:lpstr>Wingdings 2</vt:lpstr>
      <vt:lpstr>Civic</vt:lpstr>
      <vt:lpstr>PowerPoint Presentation</vt:lpstr>
      <vt:lpstr>MO HealthNet Oversight Committee  SFY-2018 Budget</vt:lpstr>
      <vt:lpstr>MO HealthNet Oversight Committee  SFY-2018 Budget</vt:lpstr>
      <vt:lpstr>MO HealthNet Oversight Committee  SFY-2018 Budget</vt:lpstr>
      <vt:lpstr>MO HealthNet Oversight Committee  SFY-2018 Budget</vt:lpstr>
      <vt:lpstr>MO HealthNet Oversight Committee  SFY-2018 Budget</vt:lpstr>
      <vt:lpstr>MO HealthNet Oversight Committee  Revenue Update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Lappie</dc:creator>
  <cp:lastModifiedBy>Kemna, Luann</cp:lastModifiedBy>
  <cp:revision>74</cp:revision>
  <cp:lastPrinted>2017-05-12T21:13:10Z</cp:lastPrinted>
  <dcterms:created xsi:type="dcterms:W3CDTF">2013-01-29T00:44:32Z</dcterms:created>
  <dcterms:modified xsi:type="dcterms:W3CDTF">2023-10-18T15:07:28Z</dcterms:modified>
</cp:coreProperties>
</file>