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13"/>
  </p:notesMasterIdLst>
  <p:handoutMasterIdLst>
    <p:handoutMasterId r:id="rId14"/>
  </p:handoutMasterIdLst>
  <p:sldIdLst>
    <p:sldId id="256" r:id="rId2"/>
    <p:sldId id="859" r:id="rId3"/>
    <p:sldId id="860" r:id="rId4"/>
    <p:sldId id="861" r:id="rId5"/>
    <p:sldId id="844" r:id="rId6"/>
    <p:sldId id="847" r:id="rId7"/>
    <p:sldId id="862" r:id="rId8"/>
    <p:sldId id="863" r:id="rId9"/>
    <p:sldId id="864" r:id="rId10"/>
    <p:sldId id="854" r:id="rId11"/>
    <p:sldId id="865" r:id="rId1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y Ludlam" initials="J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E264AF"/>
    <a:srgbClr val="CC0066"/>
    <a:srgbClr val="0099CC"/>
    <a:srgbClr val="0083C4"/>
    <a:srgbClr val="0075B0"/>
    <a:srgbClr val="005782"/>
    <a:srgbClr val="004568"/>
    <a:srgbClr val="006699"/>
    <a:srgbClr val="004D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40" autoAdjust="0"/>
    <p:restoredTop sz="86376" autoAdjust="0"/>
  </p:normalViewPr>
  <p:slideViewPr>
    <p:cSldViewPr>
      <p:cViewPr varScale="1">
        <p:scale>
          <a:sx n="87" d="100"/>
          <a:sy n="87" d="100"/>
        </p:scale>
        <p:origin x="744" y="90"/>
      </p:cViewPr>
      <p:guideLst>
        <p:guide orient="horz" pos="2160"/>
        <p:guide pos="2880"/>
      </p:guideLst>
    </p:cSldViewPr>
  </p:slideViewPr>
  <p:outlineViewPr>
    <p:cViewPr>
      <p:scale>
        <a:sx n="20" d="100"/>
        <a:sy n="20" d="100"/>
      </p:scale>
      <p:origin x="0" y="73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FY23%20Pharmacy%20Fiscal\Table%2021(23)%20Report%20w%20wout%20duals\Master_10-22%20w%20%20wout%20dual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%25%20of%20Pharmacy%20Spend%20Total%20fytd%2023%20Table%20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%25%20of%20Pharmacy%20Spend%20Total%20fytd%2023%20Table%202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Monthly%20paid%20amount,%20claim%20count%20ing%20cost%20and%20disp%20fees%20by%20drug%20typ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Monthly%20paid%20amount,%20claim%20count%20ing%20cost%20and%20disp%20fees%20by%20drug%20type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BUDGET\fy23supp%20projections\Pharmacy\Hep%20C%20Expenditure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FY19-FYTD22%20Rare%20Disease%20Pharmacy%20Spend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 baseline="0">
                <a:solidFill>
                  <a:schemeClr val="tx1"/>
                </a:solidFill>
              </a:rPr>
              <a:t>October 2022 </a:t>
            </a:r>
            <a:r>
              <a:rPr lang="en-US" sz="2400" b="1">
                <a:solidFill>
                  <a:schemeClr val="tx1"/>
                </a:solidFill>
              </a:rPr>
              <a:t>Enrollees and Expenditures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'New Chart'!$J$2</c:f>
              <c:strCache>
                <c:ptCount val="1"/>
                <c:pt idx="0">
                  <c:v>Disabled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Disabled</a:t>
                    </a:r>
                    <a:r>
                      <a:rPr lang="en-US" baseline="0"/>
                      <a:t> </a:t>
                    </a:r>
                    <a:fld id="{00FAEF97-E38D-4704-A005-55EC9C2538B5}" type="VALUE">
                      <a:rPr lang="en-US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4632-42FE-B68E-C6063931BF10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Disabled </a:t>
                    </a:r>
                    <a:fld id="{0645293B-0F8B-44A0-9A28-684975132474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632-42FE-B68E-C6063931BF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Chart'!$K$1:$L$1</c:f>
              <c:strCache>
                <c:ptCount val="2"/>
                <c:pt idx="0">
                  <c:v>Oct 2022 Enrollees
Total=1,407,961</c:v>
                </c:pt>
                <c:pt idx="1">
                  <c:v>July-Oct 2022 Expenditures
Total=$579,578,444</c:v>
                </c:pt>
              </c:strCache>
            </c:strRef>
          </c:cat>
          <c:val>
            <c:numRef>
              <c:f>'New Chart'!$K$2:$L$2</c:f>
              <c:numCache>
                <c:formatCode>0%</c:formatCode>
                <c:ptCount val="2"/>
                <c:pt idx="0">
                  <c:v>0.12003244408048235</c:v>
                </c:pt>
                <c:pt idx="1">
                  <c:v>0.41552383890937117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632-42FE-B68E-C6063931BF10}"/>
            </c:ext>
          </c:extLst>
        </c:ser>
        <c:ser>
          <c:idx val="1"/>
          <c:order val="1"/>
          <c:tx>
            <c:strRef>
              <c:f>'New Chart'!$J$3</c:f>
              <c:strCache>
                <c:ptCount val="1"/>
                <c:pt idx="0">
                  <c:v>Elderly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Elderly </a:t>
                    </a:r>
                    <a:fld id="{C6EF8E75-38AB-476F-BD51-1D5D26F69883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632-42FE-B68E-C6063931BF10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Elderly </a:t>
                    </a:r>
                    <a:fld id="{24048286-0411-478D-8321-99F1473590EC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4632-42FE-B68E-C6063931BF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Chart'!$K$1:$L$1</c:f>
              <c:strCache>
                <c:ptCount val="2"/>
                <c:pt idx="0">
                  <c:v>Oct 2022 Enrollees
Total=1,407,961</c:v>
                </c:pt>
                <c:pt idx="1">
                  <c:v>July-Oct 2022 Expenditures
Total=$579,578,444</c:v>
                </c:pt>
              </c:strCache>
            </c:strRef>
          </c:cat>
          <c:val>
            <c:numRef>
              <c:f>'New Chart'!$K$3:$L$3</c:f>
              <c:numCache>
                <c:formatCode>0%</c:formatCode>
                <c:ptCount val="2"/>
                <c:pt idx="0">
                  <c:v>5.7246614075247823E-2</c:v>
                </c:pt>
                <c:pt idx="1">
                  <c:v>2.8736895190670686E-2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632-42FE-B68E-C6063931BF10}"/>
            </c:ext>
          </c:extLst>
        </c:ser>
        <c:ser>
          <c:idx val="2"/>
          <c:order val="2"/>
          <c:tx>
            <c:strRef>
              <c:f>'New Chart'!$J$4</c:f>
              <c:strCache>
                <c:ptCount val="1"/>
                <c:pt idx="0">
                  <c:v>Other(children, custodial parents, pregnant women)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/>
                      <a:t>Other</a:t>
                    </a:r>
                  </a:p>
                  <a:p>
                    <a:r>
                      <a:rPr lang="en-US" sz="1200" dirty="0"/>
                      <a:t>(</a:t>
                    </a:r>
                    <a:r>
                      <a:rPr lang="en-US" sz="1400" dirty="0" err="1"/>
                      <a:t>Children,Custodial</a:t>
                    </a:r>
                    <a:r>
                      <a:rPr lang="en-US" sz="1400" baseline="0" dirty="0"/>
                      <a:t> Parents, Pregnant Women)</a:t>
                    </a:r>
                    <a:endParaRPr lang="en-US" sz="1400" dirty="0"/>
                  </a:p>
                  <a:p>
                    <a:fld id="{EA2172E2-6BED-4A25-9994-1EA3DF12C703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4632-42FE-B68E-C6063931BF10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/>
                      <a:t>Other</a:t>
                    </a:r>
                  </a:p>
                  <a:p>
                    <a:r>
                      <a:rPr lang="en-US" sz="1400" dirty="0"/>
                      <a:t>(Children,</a:t>
                    </a:r>
                    <a:r>
                      <a:rPr lang="en-US" sz="1400" baseline="0" dirty="0"/>
                      <a:t> Custodial Parents, Pregnant Women)</a:t>
                    </a:r>
                    <a:endParaRPr lang="en-US" sz="1400" dirty="0"/>
                  </a:p>
                  <a:p>
                    <a:fld id="{03F057D3-0BAE-4D12-9803-C11CEC694B38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632-42FE-B68E-C6063931BF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Chart'!$K$1:$L$1</c:f>
              <c:strCache>
                <c:ptCount val="2"/>
                <c:pt idx="0">
                  <c:v>Oct 2022 Enrollees
Total=1,407,961</c:v>
                </c:pt>
                <c:pt idx="1">
                  <c:v>July-Oct 2022 Expenditures
Total=$579,578,444</c:v>
                </c:pt>
              </c:strCache>
            </c:strRef>
          </c:cat>
          <c:val>
            <c:numRef>
              <c:f>'New Chart'!$K$4:$L$4</c:f>
              <c:numCache>
                <c:formatCode>0%</c:formatCode>
                <c:ptCount val="2"/>
                <c:pt idx="0">
                  <c:v>0.8227209418442698</c:v>
                </c:pt>
                <c:pt idx="1">
                  <c:v>0.55573926589995815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632-42FE-B68E-C6063931BF1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43814976"/>
        <c:axId val="543813336"/>
      </c:barChart>
      <c:catAx>
        <c:axId val="543814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3813336"/>
        <c:crosses val="autoZero"/>
        <c:auto val="1"/>
        <c:lblAlgn val="ctr"/>
        <c:lblOffset val="100"/>
        <c:noMultiLvlLbl val="0"/>
      </c:catAx>
      <c:valAx>
        <c:axId val="543813336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543814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 i="0" u="none" strike="noStrike" cap="all" baseline="0">
                <a:solidFill>
                  <a:schemeClr val="tx1"/>
                </a:solidFill>
                <a:effectLst/>
              </a:rPr>
              <a:t>July-Oct 2022 MO HealthNet </a:t>
            </a:r>
            <a:br>
              <a:rPr lang="en-US" sz="2400" b="1" i="0" u="none" strike="noStrike" cap="all" baseline="0">
                <a:solidFill>
                  <a:schemeClr val="tx1"/>
                </a:solidFill>
                <a:effectLst/>
              </a:rPr>
            </a:br>
            <a:r>
              <a:rPr lang="en-US" sz="2400" b="1" i="0" u="none" strike="noStrike" cap="all" baseline="0">
                <a:solidFill>
                  <a:schemeClr val="tx1"/>
                </a:solidFill>
                <a:effectLst/>
              </a:rPr>
              <a:t>Expenditures by Service</a:t>
            </a:r>
            <a:endParaRPr lang="en-US" sz="24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9434852134541317"/>
          <c:y val="1.54738878143133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053-4CFE-9448-CB9692EA1E9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053-4CFE-9448-CB9692EA1E9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053-4CFE-9448-CB9692EA1E9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053-4CFE-9448-CB9692EA1E9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053-4CFE-9448-CB9692EA1E9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A053-4CFE-9448-CB9692EA1E9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A053-4CFE-9448-CB9692EA1E9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A053-4CFE-9448-CB9692EA1E93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A053-4CFE-9448-CB9692EA1E93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A053-4CFE-9448-CB9692EA1E93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A053-4CFE-9448-CB9692EA1E93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A053-4CFE-9448-CB9692EA1E93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A053-4CFE-9448-CB9692EA1E93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A053-4CFE-9448-CB9692EA1E93}"/>
              </c:ext>
            </c:extLst>
          </c:dPt>
          <c:dLbls>
            <c:dLbl>
              <c:idx val="0"/>
              <c:layout>
                <c:manualLayout>
                  <c:x val="-4.183007110014185E-2"/>
                  <c:y val="5.157962604771092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053-4CFE-9448-CB9692EA1E93}"/>
                </c:ext>
              </c:extLst>
            </c:dLbl>
            <c:dLbl>
              <c:idx val="1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A053-4CFE-9448-CB9692EA1E93}"/>
                </c:ext>
              </c:extLst>
            </c:dLbl>
            <c:dLbl>
              <c:idx val="2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A053-4CFE-9448-CB9692EA1E93}"/>
                </c:ext>
              </c:extLst>
            </c:dLbl>
            <c:dLbl>
              <c:idx val="3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A053-4CFE-9448-CB9692EA1E93}"/>
                </c:ext>
              </c:extLst>
            </c:dLbl>
            <c:dLbl>
              <c:idx val="4"/>
              <c:layout>
                <c:manualLayout>
                  <c:x val="0"/>
                  <c:y val="-2.321083172147002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A053-4CFE-9448-CB9692EA1E93}"/>
                </c:ext>
              </c:extLst>
            </c:dLbl>
            <c:dLbl>
              <c:idx val="5"/>
              <c:layout>
                <c:manualLayout>
                  <c:x val="-1.0457517775035462E-2"/>
                  <c:y val="7.7369439071566732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A053-4CFE-9448-CB9692EA1E93}"/>
                </c:ext>
              </c:extLst>
            </c:dLbl>
            <c:dLbl>
              <c:idx val="6"/>
              <c:layout>
                <c:manualLayout>
                  <c:x val="1.4124293785310734E-3"/>
                  <c:y val="-2.2988505747126436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A053-4CFE-9448-CB9692EA1E93}"/>
                </c:ext>
              </c:extLst>
            </c:dLbl>
            <c:dLbl>
              <c:idx val="7"/>
              <c:layout>
                <c:manualLayout>
                  <c:x val="1.977401129943503E-2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/>
                      <a:t> </a:t>
                    </a:r>
                    <a:fld id="{EA6AC64B-A1AA-4FB3-A5AE-95779B988C75}" type="CATEGORYNAME">
                      <a:rPr lang="en-US" sz="1400" b="1"/>
                      <a:pPr>
                        <a:defRPr sz="14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400" b="1" baseline="0"/>
                      <a:t>
</a:t>
                    </a:r>
                    <a:fld id="{17833D13-21D7-407D-A372-EED24A4D37EC}" type="PERCENTAGE">
                      <a:rPr lang="en-US" sz="1400" b="1" baseline="0"/>
                      <a:pPr>
                        <a:defRPr sz="1400"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sz="1400" b="1" baseline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A053-4CFE-9448-CB9692EA1E93}"/>
                </c:ext>
              </c:extLst>
            </c:dLbl>
            <c:dLbl>
              <c:idx val="8"/>
              <c:layout>
                <c:manualLayout>
                  <c:x val="-8.0835335201743908E-2"/>
                  <c:y val="-2.2234289679321377E-4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A053-4CFE-9448-CB9692EA1E93}"/>
                </c:ext>
              </c:extLst>
            </c:dLbl>
            <c:dLbl>
              <c:idx val="9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3-A053-4CFE-9448-CB9692EA1E93}"/>
                </c:ext>
              </c:extLst>
            </c:dLbl>
            <c:dLbl>
              <c:idx val="10"/>
              <c:layout>
                <c:manualLayout>
                  <c:x val="-4.2372881355932333E-3"/>
                  <c:y val="2.7450984630382064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A053-4CFE-9448-CB9692EA1E93}"/>
                </c:ext>
              </c:extLst>
            </c:dLbl>
            <c:dLbl>
              <c:idx val="11"/>
              <c:layout>
                <c:manualLayout>
                  <c:x val="-6.401196672449842E-3"/>
                  <c:y val="-4.9319291233486516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A053-4CFE-9448-CB9692EA1E93}"/>
                </c:ext>
              </c:extLst>
            </c:dLbl>
            <c:dLbl>
              <c:idx val="12"/>
              <c:layout>
                <c:manualLayout>
                  <c:x val="5.5773428133522464E-2"/>
                  <c:y val="-7.7369439071566732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9-A053-4CFE-9448-CB9692EA1E93}"/>
                </c:ext>
              </c:extLst>
            </c:dLbl>
            <c:dLbl>
              <c:idx val="13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B-A053-4CFE-9448-CB9692EA1E93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'ExpendFYTD23 Table 21'!$A$30:$A$42</c:f>
              <c:strCache>
                <c:ptCount val="13"/>
                <c:pt idx="0">
                  <c:v>Nursing Facilities</c:v>
                </c:pt>
                <c:pt idx="1">
                  <c:v>Hospitals</c:v>
                </c:pt>
                <c:pt idx="2">
                  <c:v>Dental Services</c:v>
                </c:pt>
                <c:pt idx="3">
                  <c:v>Pharmacy</c:v>
                </c:pt>
                <c:pt idx="4">
                  <c:v>Part D Copays</c:v>
                </c:pt>
                <c:pt idx="5">
                  <c:v>Physician Related</c:v>
                </c:pt>
                <c:pt idx="6">
                  <c:v>In-Home Services</c:v>
                </c:pt>
                <c:pt idx="7">
                  <c:v>Rehab &amp; Spec Svcs</c:v>
                </c:pt>
                <c:pt idx="8">
                  <c:v>Buy-In Premiums</c:v>
                </c:pt>
                <c:pt idx="9">
                  <c:v>Mental Health Services</c:v>
                </c:pt>
                <c:pt idx="10">
                  <c:v>State Institutions</c:v>
                </c:pt>
                <c:pt idx="11">
                  <c:v>EPSDT Services</c:v>
                </c:pt>
                <c:pt idx="12">
                  <c:v>Managed Care Premiums</c:v>
                </c:pt>
              </c:strCache>
            </c:strRef>
          </c:cat>
          <c:val>
            <c:numRef>
              <c:f>'ExpendFYTD23 Table 21'!$B$30:$B$42</c:f>
              <c:numCache>
                <c:formatCode>"$"#,##0</c:formatCode>
                <c:ptCount val="13"/>
                <c:pt idx="0">
                  <c:v>384033069.89999998</c:v>
                </c:pt>
                <c:pt idx="1">
                  <c:v>453223554.59999996</c:v>
                </c:pt>
                <c:pt idx="2">
                  <c:v>2107970.38</c:v>
                </c:pt>
                <c:pt idx="3">
                  <c:v>579578444.12</c:v>
                </c:pt>
                <c:pt idx="4">
                  <c:v>758354.89</c:v>
                </c:pt>
                <c:pt idx="5">
                  <c:v>152053631.72999999</c:v>
                </c:pt>
                <c:pt idx="6">
                  <c:v>384655007.99000001</c:v>
                </c:pt>
                <c:pt idx="7">
                  <c:v>92163549.150000006</c:v>
                </c:pt>
                <c:pt idx="8">
                  <c:v>113447246</c:v>
                </c:pt>
                <c:pt idx="9">
                  <c:v>720446826.68000007</c:v>
                </c:pt>
                <c:pt idx="10">
                  <c:v>63362452.040000007</c:v>
                </c:pt>
                <c:pt idx="11">
                  <c:v>40919735.489999995</c:v>
                </c:pt>
                <c:pt idx="12">
                  <c:v>1385808882.5899999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A053-4CFE-9448-CB9692EA1E93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>
                <a:solidFill>
                  <a:schemeClr val="tx1"/>
                </a:solidFill>
              </a:rPr>
              <a:t>FY20-FY23 EXPENDITURES</a:t>
            </a:r>
            <a:r>
              <a:rPr lang="en-US" sz="2400" b="1" baseline="0">
                <a:solidFill>
                  <a:schemeClr val="tx1"/>
                </a:solidFill>
              </a:rPr>
              <a:t> </a:t>
            </a:r>
            <a:endParaRPr lang="en-US" sz="2400" b="1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'New Slide'!$A$1:$C$1</c:f>
              <c:strCache>
                <c:ptCount val="1"/>
                <c:pt idx="0">
                  <c:v>Total Medicaid Expenditures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$9.4b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A97-49DC-A2F1-89D98C8CCF65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$10.0b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A97-49DC-A2F1-89D98C8CCF65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$11.1b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A97-49DC-A2F1-89D98C8CCF65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$4.3b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A97-49DC-A2F1-89D98C8CCF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'New Slide'!$O$4:$O$7</c:f>
              <c:numCache>
                <c:formatCode>"$"#,##0</c:formatCode>
                <c:ptCount val="4"/>
                <c:pt idx="0">
                  <c:v>9390702623.5</c:v>
                </c:pt>
                <c:pt idx="1">
                  <c:v>10039408654.389999</c:v>
                </c:pt>
                <c:pt idx="2">
                  <c:v>11098424838.870003</c:v>
                </c:pt>
                <c:pt idx="3">
                  <c:v>4372558724.3999996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A97-49DC-A2F1-89D98C8CCF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49914000"/>
        <c:axId val="549919904"/>
      </c:barChart>
      <c:lineChart>
        <c:grouping val="standard"/>
        <c:varyColors val="0"/>
        <c:ser>
          <c:idx val="1"/>
          <c:order val="1"/>
          <c:tx>
            <c:strRef>
              <c:f>'New Slide'!$A$10:$B$10</c:f>
              <c:strCache>
                <c:ptCount val="1"/>
                <c:pt idx="0">
                  <c:v>Total Pharmacy Expenditures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$1.3b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1A97-49DC-A2F1-89D98C8CCF65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$1.4b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1A97-49DC-A2F1-89D98C8CCF65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$1.5b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1A97-49DC-A2F1-89D98C8CCF65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$579.5m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1A97-49DC-A2F1-89D98C8CCF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('New Slide'!$B$4,'New Slide'!$B$5,'New Slide'!$B$6,'New Slide'!$B$7)</c:f>
              <c:strCache>
                <c:ptCount val="4"/>
                <c:pt idx="0">
                  <c:v>FY20</c:v>
                </c:pt>
                <c:pt idx="1">
                  <c:v>FY21</c:v>
                </c:pt>
                <c:pt idx="2">
                  <c:v>FY22</c:v>
                </c:pt>
                <c:pt idx="3">
                  <c:v>FYTD23</c:v>
                </c:pt>
              </c:strCache>
            </c:strRef>
          </c:cat>
          <c:val>
            <c:numRef>
              <c:f>'New Slide'!$O$12:$O$15</c:f>
              <c:numCache>
                <c:formatCode>"$"#,##0</c:formatCode>
                <c:ptCount val="4"/>
                <c:pt idx="0">
                  <c:v>1317549810.0399997</c:v>
                </c:pt>
                <c:pt idx="1">
                  <c:v>1413462889.29</c:v>
                </c:pt>
                <c:pt idx="2">
                  <c:v>1499834574.3699999</c:v>
                </c:pt>
                <c:pt idx="3">
                  <c:v>579578444.05999994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1A97-49DC-A2F1-89D98C8CCF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9914000"/>
        <c:axId val="549919904"/>
      </c:lineChart>
      <c:catAx>
        <c:axId val="54991400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9919904"/>
        <c:crosses val="autoZero"/>
        <c:auto val="1"/>
        <c:lblAlgn val="ctr"/>
        <c:lblOffset val="100"/>
        <c:noMultiLvlLbl val="0"/>
      </c:catAx>
      <c:valAx>
        <c:axId val="549919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9914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 i="0" baseline="0">
                <a:solidFill>
                  <a:schemeClr val="tx1"/>
                </a:solidFill>
                <a:effectLst/>
              </a:rPr>
              <a:t>PHARMACY EXPENDITURES</a:t>
            </a:r>
            <a:endParaRPr lang="en-US" sz="2400" b="1">
              <a:solidFill>
                <a:schemeClr val="tx1"/>
              </a:solidFill>
              <a:effectLst/>
            </a:endParaRPr>
          </a:p>
          <a:p>
            <a:pPr>
              <a:defRPr sz="2400" b="1">
                <a:solidFill>
                  <a:schemeClr val="tx1"/>
                </a:solidFill>
              </a:defRPr>
            </a:pPr>
            <a:r>
              <a:rPr lang="en-US" sz="2400" b="1" i="0" baseline="0">
                <a:solidFill>
                  <a:schemeClr val="tx1"/>
                </a:solidFill>
                <a:effectLst/>
              </a:rPr>
              <a:t>JULY -NOV 2022</a:t>
            </a:r>
            <a:endParaRPr lang="en-US" sz="2400" b="1">
              <a:solidFill>
                <a:schemeClr val="tx1"/>
              </a:solidFill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660228368889785"/>
          <c:y val="0.25841315423807321"/>
          <c:w val="0.78905774278215224"/>
          <c:h val="0.4792417614464858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'FY2023'!$B$3</c:f>
              <c:strCache>
                <c:ptCount val="1"/>
                <c:pt idx="0">
                  <c:v>Total Pharmacy Paid Amount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4981941359894116E-3"/>
                  <c:y val="-0.23157866296124757"/>
                </c:manualLayout>
              </c:layout>
              <c:tx>
                <c:rich>
                  <a:bodyPr/>
                  <a:lstStyle/>
                  <a:p>
                    <a:fld id="{635E534C-EFAA-4BBA-B775-32392309C539}" type="VALUE">
                      <a:rPr lang="en-US" smtClean="0"/>
                      <a:pPr/>
                      <a:t>[VALUE]</a:t>
                    </a:fld>
                    <a:endParaRPr lang="en-US" dirty="0" smtClean="0"/>
                  </a:p>
                  <a:p>
                    <a:r>
                      <a:rPr lang="en-US" dirty="0" smtClean="0"/>
                      <a:t>31 day cycle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8BB-4E0C-A5F7-A0C73EE5CCB4}"/>
                </c:ext>
              </c:extLst>
            </c:dLbl>
            <c:dLbl>
              <c:idx val="1"/>
              <c:layout>
                <c:manualLayout>
                  <c:x val="2.8735670861655114E-3"/>
                  <c:y val="-0.27333009109155471"/>
                </c:manualLayout>
              </c:layout>
              <c:tx>
                <c:rich>
                  <a:bodyPr/>
                  <a:lstStyle/>
                  <a:p>
                    <a:fld id="{3D9430E5-5B90-42B2-B98D-A1ED6E36627C}" type="VALUE">
                      <a:rPr lang="en-US" smtClean="0"/>
                      <a:pPr/>
                      <a:t>[VALUE]</a:t>
                    </a:fld>
                    <a:endParaRPr lang="en-US" dirty="0" smtClean="0"/>
                  </a:p>
                  <a:p>
                    <a:r>
                      <a:rPr lang="en-US" dirty="0" smtClean="0"/>
                      <a:t>35 day cycle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08BB-4E0C-A5F7-A0C73EE5CCB4}"/>
                </c:ext>
              </c:extLst>
            </c:dLbl>
            <c:dLbl>
              <c:idx val="2"/>
              <c:layout>
                <c:manualLayout>
                  <c:x val="-2.8612288848509321E-3"/>
                  <c:y val="-0.21117940404508267"/>
                </c:manualLayout>
              </c:layout>
              <c:tx>
                <c:rich>
                  <a:bodyPr/>
                  <a:lstStyle/>
                  <a:p>
                    <a:fld id="{FC58047B-2CB3-42A7-8751-636F9CF1A55E}" type="VALUE">
                      <a:rPr lang="en-US" smtClean="0"/>
                      <a:pPr/>
                      <a:t>[VALUE]</a:t>
                    </a:fld>
                    <a:endParaRPr lang="en-US" dirty="0" smtClean="0"/>
                  </a:p>
                  <a:p>
                    <a:r>
                      <a:rPr lang="en-US" dirty="0" smtClean="0"/>
                      <a:t>28 day cycle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8BB-4E0C-A5F7-A0C73EE5CCB4}"/>
                </c:ext>
              </c:extLst>
            </c:dLbl>
            <c:dLbl>
              <c:idx val="3"/>
              <c:layout>
                <c:manualLayout>
                  <c:x val="-4.273504273504326E-3"/>
                  <c:y val="-0.26694519067469508"/>
                </c:manualLayout>
              </c:layout>
              <c:tx>
                <c:rich>
                  <a:bodyPr/>
                  <a:lstStyle/>
                  <a:p>
                    <a:fld id="{4E1CC3FF-D44E-4887-B280-BD1DE4CBD530}" type="VALUE">
                      <a:rPr lang="en-US" smtClean="0"/>
                      <a:pPr/>
                      <a:t>[VALUE]</a:t>
                    </a:fld>
                    <a:endParaRPr lang="en-US" dirty="0" smtClean="0"/>
                  </a:p>
                  <a:p>
                    <a:r>
                      <a:rPr lang="en-US" dirty="0" smtClean="0"/>
                      <a:t>28 day cycle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08BB-4E0C-A5F7-A0C73EE5CCB4}"/>
                </c:ext>
              </c:extLst>
            </c:dLbl>
            <c:dLbl>
              <c:idx val="4"/>
              <c:layout>
                <c:manualLayout>
                  <c:x val="2.8122125759920515E-3"/>
                  <c:y val="-0.28803581905203024"/>
                </c:manualLayout>
              </c:layout>
              <c:tx>
                <c:rich>
                  <a:bodyPr/>
                  <a:lstStyle/>
                  <a:p>
                    <a:fld id="{5D261D61-091E-4870-912C-BA2BAEB72E8E}" type="VALUE">
                      <a:rPr lang="en-US" smtClean="0"/>
                      <a:pPr/>
                      <a:t>[VALUE]</a:t>
                    </a:fld>
                    <a:endParaRPr lang="en-US" dirty="0" smtClean="0"/>
                  </a:p>
                  <a:p>
                    <a:r>
                      <a:rPr lang="en-US" dirty="0" smtClean="0"/>
                      <a:t>35 day cycle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08BB-4E0C-A5F7-A0C73EE5CC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'FY2023'!$A$4:$A$15</c:f>
              <c:strCache>
                <c:ptCount val="12"/>
                <c:pt idx="0">
                  <c:v>July</c:v>
                </c:pt>
                <c:pt idx="1">
                  <c:v>August</c:v>
                </c:pt>
                <c:pt idx="2">
                  <c:v>September</c:v>
                </c:pt>
                <c:pt idx="3">
                  <c:v>October</c:v>
                </c:pt>
                <c:pt idx="4">
                  <c:v>November</c:v>
                </c:pt>
                <c:pt idx="5">
                  <c:v>December</c:v>
                </c:pt>
                <c:pt idx="6">
                  <c:v>January</c:v>
                </c:pt>
                <c:pt idx="7">
                  <c:v>February</c:v>
                </c:pt>
                <c:pt idx="8">
                  <c:v>March</c:v>
                </c:pt>
                <c:pt idx="9">
                  <c:v>April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'FY2023'!$B$4:$B$15</c:f>
              <c:numCache>
                <c:formatCode>"$"#,##0</c:formatCode>
                <c:ptCount val="12"/>
                <c:pt idx="0">
                  <c:v>154658432</c:v>
                </c:pt>
                <c:pt idx="1">
                  <c:v>175617923.30000001</c:v>
                </c:pt>
                <c:pt idx="2">
                  <c:v>139439553</c:v>
                </c:pt>
                <c:pt idx="3">
                  <c:v>156682201.09999999</c:v>
                </c:pt>
                <c:pt idx="4">
                  <c:v>195076482.59999999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BB-4E0C-A5F7-A0C73EE5CC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24476464"/>
        <c:axId val="1324500080"/>
      </c:barChart>
      <c:catAx>
        <c:axId val="1324476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4500080"/>
        <c:crosses val="autoZero"/>
        <c:auto val="1"/>
        <c:lblAlgn val="ctr"/>
        <c:lblOffset val="100"/>
        <c:noMultiLvlLbl val="0"/>
      </c:catAx>
      <c:valAx>
        <c:axId val="1324500080"/>
        <c:scaling>
          <c:orientation val="minMax"/>
          <c:max val="20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4476464"/>
        <c:crosses val="autoZero"/>
        <c:crossBetween val="between"/>
        <c:majorUnit val="2000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PHARMACY SPECIALTY AND NON-SPECIALTY</a:t>
            </a:r>
          </a:p>
          <a:p>
            <a:pPr>
              <a:defRPr/>
            </a:pPr>
            <a:r>
              <a:rPr lang="en-US"/>
              <a:t>JULY-NOV 2022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'FY2023'!$B$18</c:f>
              <c:strCache>
                <c:ptCount val="1"/>
                <c:pt idx="0">
                  <c:v>Non-Specialty Paid Amount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1186440677966129E-2"/>
                  <c:y val="2.4621212121212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53B5-4025-831A-521BFC722064}"/>
                </c:ext>
              </c:extLst>
            </c:dLbl>
            <c:dLbl>
              <c:idx val="1"/>
              <c:layout>
                <c:manualLayout>
                  <c:x val="-2.1186440677966101E-2"/>
                  <c:y val="-2.27272727272727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3B5-4025-831A-521BFC722064}"/>
                </c:ext>
              </c:extLst>
            </c:dLbl>
            <c:dLbl>
              <c:idx val="2"/>
              <c:layout>
                <c:manualLayout>
                  <c:x val="-1.1299435028248588E-2"/>
                  <c:y val="3.7878787878787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3B5-4025-831A-521BFC7220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'FY2023'!$A$19:$A$30</c:f>
              <c:strCache>
                <c:ptCount val="12"/>
                <c:pt idx="0">
                  <c:v>July</c:v>
                </c:pt>
                <c:pt idx="1">
                  <c:v>August</c:v>
                </c:pt>
                <c:pt idx="2">
                  <c:v>September</c:v>
                </c:pt>
                <c:pt idx="3">
                  <c:v>October</c:v>
                </c:pt>
                <c:pt idx="4">
                  <c:v>November</c:v>
                </c:pt>
                <c:pt idx="5">
                  <c:v>December</c:v>
                </c:pt>
                <c:pt idx="6">
                  <c:v>January</c:v>
                </c:pt>
                <c:pt idx="7">
                  <c:v>February</c:v>
                </c:pt>
                <c:pt idx="8">
                  <c:v>March</c:v>
                </c:pt>
                <c:pt idx="9">
                  <c:v>April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'FY2023'!$B$19:$B$30</c:f>
              <c:numCache>
                <c:formatCode>"$"#,##0</c:formatCode>
                <c:ptCount val="12"/>
                <c:pt idx="0">
                  <c:v>54930373.890000001</c:v>
                </c:pt>
                <c:pt idx="1">
                  <c:v>64936711.560000002</c:v>
                </c:pt>
                <c:pt idx="2">
                  <c:v>52631693.049999997</c:v>
                </c:pt>
                <c:pt idx="3">
                  <c:v>57004840.82</c:v>
                </c:pt>
                <c:pt idx="4">
                  <c:v>70949675.019999996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3B5-4025-831A-521BFC722064}"/>
            </c:ext>
          </c:extLst>
        </c:ser>
        <c:ser>
          <c:idx val="1"/>
          <c:order val="1"/>
          <c:tx>
            <c:strRef>
              <c:f>'FY2023'!$C$18</c:f>
              <c:strCache>
                <c:ptCount val="1"/>
                <c:pt idx="0">
                  <c:v>Specialty Paid Amount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1186440677966129E-2"/>
                  <c:y val="1.8939393939393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3B5-4025-831A-521BFC722064}"/>
                </c:ext>
              </c:extLst>
            </c:dLbl>
            <c:dLbl>
              <c:idx val="1"/>
              <c:layout>
                <c:manualLayout>
                  <c:x val="-2.9661016949152543E-2"/>
                  <c:y val="-2.4621212121212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53B5-4025-831A-521BFC722064}"/>
                </c:ext>
              </c:extLst>
            </c:dLbl>
            <c:dLbl>
              <c:idx val="2"/>
              <c:layout>
                <c:manualLayout>
                  <c:x val="-1.1299435028248588E-2"/>
                  <c:y val="2.27272727272727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53B5-4025-831A-521BFC7220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'FY2023'!$A$19:$A$30</c:f>
              <c:strCache>
                <c:ptCount val="12"/>
                <c:pt idx="0">
                  <c:v>July</c:v>
                </c:pt>
                <c:pt idx="1">
                  <c:v>August</c:v>
                </c:pt>
                <c:pt idx="2">
                  <c:v>September</c:v>
                </c:pt>
                <c:pt idx="3">
                  <c:v>October</c:v>
                </c:pt>
                <c:pt idx="4">
                  <c:v>November</c:v>
                </c:pt>
                <c:pt idx="5">
                  <c:v>December</c:v>
                </c:pt>
                <c:pt idx="6">
                  <c:v>January</c:v>
                </c:pt>
                <c:pt idx="7">
                  <c:v>February</c:v>
                </c:pt>
                <c:pt idx="8">
                  <c:v>March</c:v>
                </c:pt>
                <c:pt idx="9">
                  <c:v>April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'FY2023'!$C$19:$C$30</c:f>
              <c:numCache>
                <c:formatCode>"$"#,##0</c:formatCode>
                <c:ptCount val="12"/>
                <c:pt idx="0">
                  <c:v>99728058.120000005</c:v>
                </c:pt>
                <c:pt idx="1">
                  <c:v>110681211.7</c:v>
                </c:pt>
                <c:pt idx="2">
                  <c:v>86807859.969999999</c:v>
                </c:pt>
                <c:pt idx="3">
                  <c:v>99677360.329999998</c:v>
                </c:pt>
                <c:pt idx="4">
                  <c:v>124126807.59999999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3B5-4025-831A-521BFC7220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87525176"/>
        <c:axId val="687526160"/>
      </c:lineChart>
      <c:catAx>
        <c:axId val="687525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7526160"/>
        <c:crosses val="autoZero"/>
        <c:auto val="1"/>
        <c:lblAlgn val="ctr"/>
        <c:lblOffset val="100"/>
        <c:noMultiLvlLbl val="0"/>
      </c:catAx>
      <c:valAx>
        <c:axId val="687526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7525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>
                <a:solidFill>
                  <a:schemeClr val="tx1"/>
                </a:solidFill>
              </a:rPr>
              <a:t>MAVYRET EXPENDITURES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Mavyret!$B$15</c:f>
              <c:strCache>
                <c:ptCount val="1"/>
                <c:pt idx="0">
                  <c:v> FY19 Total Spend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Mavyret!$C$14:$N$14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Mavyret!$C$15:$N$15</c:f>
              <c:numCache>
                <c:formatCode>"$"#,##0</c:formatCode>
                <c:ptCount val="12"/>
                <c:pt idx="0">
                  <c:v>2440910.52</c:v>
                </c:pt>
                <c:pt idx="1">
                  <c:v>2646620.9700000002</c:v>
                </c:pt>
                <c:pt idx="2">
                  <c:v>2145263.61</c:v>
                </c:pt>
                <c:pt idx="3">
                  <c:v>2276855.21</c:v>
                </c:pt>
                <c:pt idx="4">
                  <c:v>2790156.44</c:v>
                </c:pt>
                <c:pt idx="5">
                  <c:v>1947874.18</c:v>
                </c:pt>
                <c:pt idx="6">
                  <c:v>2093385.87</c:v>
                </c:pt>
                <c:pt idx="7">
                  <c:v>1517087.12</c:v>
                </c:pt>
                <c:pt idx="8">
                  <c:v>1714943.75</c:v>
                </c:pt>
                <c:pt idx="9">
                  <c:v>1564539.05</c:v>
                </c:pt>
                <c:pt idx="10">
                  <c:v>1841461.78</c:v>
                </c:pt>
                <c:pt idx="11">
                  <c:v>1328177.56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174-46DA-9633-CB8A71037518}"/>
            </c:ext>
          </c:extLst>
        </c:ser>
        <c:ser>
          <c:idx val="1"/>
          <c:order val="1"/>
          <c:tx>
            <c:strRef>
              <c:f>Mavyret!$B$16</c:f>
              <c:strCache>
                <c:ptCount val="1"/>
                <c:pt idx="0">
                  <c:v>FY20 Total Spend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Mavyret!$C$14:$N$14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Mavyret!$C$16:$N$16</c:f>
              <c:numCache>
                <c:formatCode>"$"#,##0</c:formatCode>
                <c:ptCount val="12"/>
                <c:pt idx="0">
                  <c:v>1547042.64</c:v>
                </c:pt>
                <c:pt idx="1">
                  <c:v>1100707.21</c:v>
                </c:pt>
                <c:pt idx="2">
                  <c:v>1409301.72</c:v>
                </c:pt>
                <c:pt idx="3">
                  <c:v>887266.98</c:v>
                </c:pt>
                <c:pt idx="4">
                  <c:v>983387.76</c:v>
                </c:pt>
                <c:pt idx="5">
                  <c:v>1285788.02</c:v>
                </c:pt>
                <c:pt idx="6">
                  <c:v>858816.33</c:v>
                </c:pt>
                <c:pt idx="7">
                  <c:v>942952.1</c:v>
                </c:pt>
                <c:pt idx="8">
                  <c:v>1158047.26</c:v>
                </c:pt>
                <c:pt idx="9">
                  <c:v>1015586.41</c:v>
                </c:pt>
                <c:pt idx="10">
                  <c:v>680664.79</c:v>
                </c:pt>
                <c:pt idx="11">
                  <c:v>521927.08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174-46DA-9633-CB8A71037518}"/>
            </c:ext>
          </c:extLst>
        </c:ser>
        <c:ser>
          <c:idx val="2"/>
          <c:order val="2"/>
          <c:tx>
            <c:strRef>
              <c:f>Mavyret!$B$17</c:f>
              <c:strCache>
                <c:ptCount val="1"/>
                <c:pt idx="0">
                  <c:v>FY21 Total Spend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Mavyret!$C$14:$N$14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Mavyret!$C$17:$N$17</c:f>
              <c:numCache>
                <c:formatCode>"$"#,##0</c:formatCode>
                <c:ptCount val="12"/>
                <c:pt idx="0">
                  <c:v>790287.74</c:v>
                </c:pt>
                <c:pt idx="1">
                  <c:v>748965.92</c:v>
                </c:pt>
                <c:pt idx="2">
                  <c:v>1060548.3400000001</c:v>
                </c:pt>
                <c:pt idx="3">
                  <c:v>1044232.12</c:v>
                </c:pt>
                <c:pt idx="4">
                  <c:v>628462.06000000006</c:v>
                </c:pt>
                <c:pt idx="5">
                  <c:v>663738.36</c:v>
                </c:pt>
                <c:pt idx="6">
                  <c:v>583471.92000000004</c:v>
                </c:pt>
                <c:pt idx="7">
                  <c:v>556545.04</c:v>
                </c:pt>
                <c:pt idx="8">
                  <c:v>999145.96</c:v>
                </c:pt>
                <c:pt idx="9">
                  <c:v>995306.4</c:v>
                </c:pt>
                <c:pt idx="10">
                  <c:v>798410.8</c:v>
                </c:pt>
                <c:pt idx="11">
                  <c:v>752602.4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174-46DA-9633-CB8A71037518}"/>
            </c:ext>
          </c:extLst>
        </c:ser>
        <c:ser>
          <c:idx val="3"/>
          <c:order val="3"/>
          <c:tx>
            <c:strRef>
              <c:f>Mavyret!$B$18</c:f>
              <c:strCache>
                <c:ptCount val="1"/>
                <c:pt idx="0">
                  <c:v>FY22 Total Spend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Mavyret!$C$14:$N$14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(Mavyret!$C$18:$I$18,Mavyret!$J$18,Mavyret!$K$18,Mavyret!$L$18,Mavyret!$M$18,Mavyret!$N$18)</c:f>
              <c:numCache>
                <c:formatCode>"$"#,##0</c:formatCode>
                <c:ptCount val="12"/>
                <c:pt idx="0">
                  <c:v>1388654.72</c:v>
                </c:pt>
                <c:pt idx="1">
                  <c:v>932688.65</c:v>
                </c:pt>
                <c:pt idx="2">
                  <c:v>1034603.96</c:v>
                </c:pt>
                <c:pt idx="3">
                  <c:v>1616867.15</c:v>
                </c:pt>
                <c:pt idx="4">
                  <c:v>1413924.19</c:v>
                </c:pt>
                <c:pt idx="5">
                  <c:v>1679432.21</c:v>
                </c:pt>
                <c:pt idx="6">
                  <c:v>1552907.94</c:v>
                </c:pt>
                <c:pt idx="7">
                  <c:v>1925691</c:v>
                </c:pt>
                <c:pt idx="8">
                  <c:v>2393538</c:v>
                </c:pt>
                <c:pt idx="9">
                  <c:v>2249027</c:v>
                </c:pt>
                <c:pt idx="10">
                  <c:v>3553521</c:v>
                </c:pt>
                <c:pt idx="11">
                  <c:v>2319785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174-46DA-9633-CB8A71037518}"/>
            </c:ext>
          </c:extLst>
        </c:ser>
        <c:ser>
          <c:idx val="4"/>
          <c:order val="4"/>
          <c:tx>
            <c:strRef>
              <c:f>Mavyret!$B$19</c:f>
              <c:strCache>
                <c:ptCount val="1"/>
                <c:pt idx="0">
                  <c:v>FY23 Total Spend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Mavyret!$C$19:$N$19</c:f>
              <c:numCache>
                <c:formatCode>"$"#,##0</c:formatCode>
                <c:ptCount val="12"/>
                <c:pt idx="0">
                  <c:v>2808204</c:v>
                </c:pt>
                <c:pt idx="1">
                  <c:v>2870792</c:v>
                </c:pt>
                <c:pt idx="2">
                  <c:v>3185833</c:v>
                </c:pt>
                <c:pt idx="3">
                  <c:v>3442647</c:v>
                </c:pt>
                <c:pt idx="4" formatCode="General">
                  <c:v>4026382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174-46DA-9633-CB8A710375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12970480"/>
        <c:axId val="812971792"/>
      </c:lineChart>
      <c:catAx>
        <c:axId val="812970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2971792"/>
        <c:crosses val="autoZero"/>
        <c:auto val="1"/>
        <c:lblAlgn val="ctr"/>
        <c:lblOffset val="100"/>
        <c:noMultiLvlLbl val="0"/>
      </c:catAx>
      <c:valAx>
        <c:axId val="812971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2970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 i="0" baseline="0">
                <a:solidFill>
                  <a:schemeClr val="tx1"/>
                </a:solidFill>
                <a:effectLst/>
              </a:rPr>
              <a:t>FY2020-FYTD 2023 Rare Disease Expenditures Per Day</a:t>
            </a:r>
            <a:endParaRPr lang="en-US" sz="2800" b="1"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>
                <a:solidFill>
                  <a:schemeClr val="tx1"/>
                </a:solidFill>
              </a:defRPr>
            </a:pPr>
            <a:endParaRPr lang="en-US" sz="2800" b="1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'FY19-FY23 Rare Disease Chart'!$A$23</c:f>
              <c:strCache>
                <c:ptCount val="1"/>
                <c:pt idx="0">
                  <c:v>FY2020 Rare Disease Spend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'FY19-FY23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'FY19-FY23 Rare Disease Chart'!$B$23:$M$23</c:f>
              <c:numCache>
                <c:formatCode>"$"#,##0</c:formatCode>
                <c:ptCount val="12"/>
                <c:pt idx="0">
                  <c:v>137451.83428571429</c:v>
                </c:pt>
                <c:pt idx="1">
                  <c:v>145271.07357142857</c:v>
                </c:pt>
                <c:pt idx="2">
                  <c:v>128478.83742857142</c:v>
                </c:pt>
                <c:pt idx="3">
                  <c:v>221640.31250000003</c:v>
                </c:pt>
                <c:pt idx="4">
                  <c:v>156852.77285714285</c:v>
                </c:pt>
                <c:pt idx="5">
                  <c:v>201918.55800000002</c:v>
                </c:pt>
                <c:pt idx="6">
                  <c:v>174515.30928571429</c:v>
                </c:pt>
                <c:pt idx="7">
                  <c:v>200350.125</c:v>
                </c:pt>
                <c:pt idx="8">
                  <c:v>253172.08199999997</c:v>
                </c:pt>
                <c:pt idx="9">
                  <c:v>300591.77142857137</c:v>
                </c:pt>
                <c:pt idx="10">
                  <c:v>214827.42535714287</c:v>
                </c:pt>
                <c:pt idx="11">
                  <c:v>215743.8673333333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F60-4906-909A-DE0248DA86B4}"/>
            </c:ext>
          </c:extLst>
        </c:ser>
        <c:ser>
          <c:idx val="2"/>
          <c:order val="2"/>
          <c:tx>
            <c:strRef>
              <c:f>'FY19-FY23 Rare Disease Chart'!$A$24</c:f>
              <c:strCache>
                <c:ptCount val="1"/>
                <c:pt idx="0">
                  <c:v>FY2021 Rare Disease Spend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'FY19-FY23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'FY19-FY23 Rare Disease Chart'!$B$24:$M$24</c:f>
              <c:numCache>
                <c:formatCode>"$"#,##0</c:formatCode>
                <c:ptCount val="12"/>
                <c:pt idx="0">
                  <c:v>230557.39393939395</c:v>
                </c:pt>
                <c:pt idx="1">
                  <c:v>229117.89285714287</c:v>
                </c:pt>
                <c:pt idx="2">
                  <c:v>213616.13257142855</c:v>
                </c:pt>
                <c:pt idx="3">
                  <c:v>211308.47999999998</c:v>
                </c:pt>
                <c:pt idx="4">
                  <c:v>225777.27285714285</c:v>
                </c:pt>
                <c:pt idx="5">
                  <c:v>225609.78571428571</c:v>
                </c:pt>
                <c:pt idx="6">
                  <c:v>194637.25</c:v>
                </c:pt>
                <c:pt idx="7">
                  <c:v>228507.78571428571</c:v>
                </c:pt>
                <c:pt idx="8">
                  <c:v>234580.2</c:v>
                </c:pt>
                <c:pt idx="9">
                  <c:v>218110.94285714286</c:v>
                </c:pt>
                <c:pt idx="10">
                  <c:v>237866.67857142858</c:v>
                </c:pt>
                <c:pt idx="11">
                  <c:v>214915.33333333334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F60-4906-909A-DE0248DA86B4}"/>
            </c:ext>
          </c:extLst>
        </c:ser>
        <c:ser>
          <c:idx val="3"/>
          <c:order val="3"/>
          <c:tx>
            <c:strRef>
              <c:f>'FY19-FY23 Rare Disease Chart'!$A$25</c:f>
              <c:strCache>
                <c:ptCount val="1"/>
                <c:pt idx="0">
                  <c:v>FY2022 Rare Disease Spend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'FY19-FY23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'FY19-FY23 Rare Disease Chart'!$B$25:$M$25</c:f>
              <c:numCache>
                <c:formatCode>"$"#,##0</c:formatCode>
                <c:ptCount val="12"/>
                <c:pt idx="0">
                  <c:v>224013.05128205128</c:v>
                </c:pt>
                <c:pt idx="1">
                  <c:v>233918.16035714286</c:v>
                </c:pt>
                <c:pt idx="2">
                  <c:v>242543.71428571429</c:v>
                </c:pt>
                <c:pt idx="3">
                  <c:v>267703.71428571426</c:v>
                </c:pt>
                <c:pt idx="4">
                  <c:v>241230.78571428571</c:v>
                </c:pt>
                <c:pt idx="5">
                  <c:v>255654.07142857142</c:v>
                </c:pt>
                <c:pt idx="6">
                  <c:v>233470.5</c:v>
                </c:pt>
                <c:pt idx="7">
                  <c:v>268794.53571428574</c:v>
                </c:pt>
                <c:pt idx="8">
                  <c:v>376704.85714285716</c:v>
                </c:pt>
                <c:pt idx="9">
                  <c:v>298131.64285714284</c:v>
                </c:pt>
                <c:pt idx="10">
                  <c:v>309667.51428571431</c:v>
                </c:pt>
                <c:pt idx="11">
                  <c:v>296591.03999999998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F60-4906-909A-DE0248DA86B4}"/>
            </c:ext>
          </c:extLst>
        </c:ser>
        <c:ser>
          <c:idx val="4"/>
          <c:order val="4"/>
          <c:tx>
            <c:strRef>
              <c:f>'FY19-FY23 Rare Disease Chart'!$A$26</c:f>
              <c:strCache>
                <c:ptCount val="1"/>
                <c:pt idx="0">
                  <c:v>FYTD2023 Rare Disease Spend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'FY19-FY23 Rare Disease Chart'!$B$26:$M$26</c:f>
              <c:numCache>
                <c:formatCode>"$"#,##0</c:formatCode>
                <c:ptCount val="12"/>
                <c:pt idx="0">
                  <c:v>326808.03225806454</c:v>
                </c:pt>
                <c:pt idx="1">
                  <c:v>317454.22857142857</c:v>
                </c:pt>
                <c:pt idx="2">
                  <c:v>214233.75</c:v>
                </c:pt>
                <c:pt idx="3">
                  <c:v>448798.53571428574</c:v>
                </c:pt>
                <c:pt idx="4" formatCode="&quot;$&quot;#,##0.00">
                  <c:v>348821.6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F60-4906-909A-DE0248DA86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7214184"/>
        <c:axId val="207210904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'FY19-FY23 Rare Disease Chart'!$A$22</c15:sqref>
                        </c15:formulaRef>
                      </c:ext>
                    </c:extLst>
                    <c:strCache>
                      <c:ptCount val="1"/>
                      <c:pt idx="0">
                        <c:v>FY2019 Rare Disease Spend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'FY19-FY23 Rare Disease Chart'!$B$21:$M$21</c15:sqref>
                        </c15:formulaRef>
                      </c:ext>
                    </c:extLst>
                    <c:strCache>
                      <c:ptCount val="12"/>
                      <c:pt idx="0">
                        <c:v>July</c:v>
                      </c:pt>
                      <c:pt idx="1">
                        <c:v>Aug</c:v>
                      </c:pt>
                      <c:pt idx="2">
                        <c:v>Sept</c:v>
                      </c:pt>
                      <c:pt idx="3">
                        <c:v>Oct</c:v>
                      </c:pt>
                      <c:pt idx="4">
                        <c:v>Nov</c:v>
                      </c:pt>
                      <c:pt idx="5">
                        <c:v>Dec </c:v>
                      </c:pt>
                      <c:pt idx="6">
                        <c:v>Jan</c:v>
                      </c:pt>
                      <c:pt idx="7">
                        <c:v>Feb</c:v>
                      </c:pt>
                      <c:pt idx="8">
                        <c:v>Mar</c:v>
                      </c:pt>
                      <c:pt idx="9">
                        <c:v>April</c:v>
                      </c:pt>
                      <c:pt idx="10">
                        <c:v>May </c:v>
                      </c:pt>
                      <c:pt idx="11">
                        <c:v>June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'FY19-FY23 Rare Disease Chart'!$B$22:$M$22</c15:sqref>
                        </c15:formulaRef>
                      </c:ext>
                    </c:extLst>
                    <c:numCache>
                      <c:formatCode>"$"#,##0</c:formatCode>
                      <c:ptCount val="12"/>
                      <c:pt idx="0">
                        <c:v>145075.94607142854</c:v>
                      </c:pt>
                      <c:pt idx="1">
                        <c:v>125143.33714285714</c:v>
                      </c:pt>
                      <c:pt idx="2">
                        <c:v>144382.01392857142</c:v>
                      </c:pt>
                      <c:pt idx="3">
                        <c:v>146690.6832142857</c:v>
                      </c:pt>
                      <c:pt idx="4">
                        <c:v>146831.49514285714</c:v>
                      </c:pt>
                      <c:pt idx="5">
                        <c:v>139347.05142857143</c:v>
                      </c:pt>
                      <c:pt idx="6">
                        <c:v>145361.41571428571</c:v>
                      </c:pt>
                      <c:pt idx="7">
                        <c:v>122618.78392857141</c:v>
                      </c:pt>
                      <c:pt idx="8">
                        <c:v>150555.05428571426</c:v>
                      </c:pt>
                      <c:pt idx="9">
                        <c:v>140750.32</c:v>
                      </c:pt>
                      <c:pt idx="10">
                        <c:v>152964.38285714283</c:v>
                      </c:pt>
                      <c:pt idx="11">
                        <c:v>123402.75214285713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4-4F60-4906-909A-DE0248DA86B4}"/>
                  </c:ext>
                </c:extLst>
              </c15:ser>
            </c15:filteredLineSeries>
          </c:ext>
        </c:extLst>
      </c:lineChart>
      <c:catAx>
        <c:axId val="207214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210904"/>
        <c:crosses val="autoZero"/>
        <c:auto val="1"/>
        <c:lblAlgn val="ctr"/>
        <c:lblOffset val="100"/>
        <c:noMultiLvlLbl val="0"/>
      </c:catAx>
      <c:valAx>
        <c:axId val="207210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214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0D144030-4CAA-4B43-A21F-96EBF1BA20C8}" type="datetimeFigureOut">
              <a:rPr lang="en-US" smtClean="0"/>
              <a:t>12/12/2022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675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3090A595-EEBA-4F67-AC3E-D9F8CCF61E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010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/>
          <a:lstStyle>
            <a:lvl1pPr algn="r">
              <a:defRPr sz="1200"/>
            </a:lvl1pPr>
          </a:lstStyle>
          <a:p>
            <a:fld id="{97CF049E-D21B-4DB6-B4B8-7FA4F1288B91}" type="datetimeFigureOut">
              <a:rPr lang="en-US" smtClean="0"/>
              <a:pPr/>
              <a:t>12/12/2022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5" tIns="46584" rIns="93165" bIns="4658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65" tIns="46584" rIns="93165" bIns="4658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 anchor="b"/>
          <a:lstStyle>
            <a:lvl1pPr algn="r">
              <a:defRPr sz="1200"/>
            </a:lvl1pPr>
          </a:lstStyle>
          <a:p>
            <a:fld id="{00E83FC2-CB00-407E-BA4E-4A2B7B6C72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844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D12E-2748-4267-B446-3B251FB1D5B4}" type="datetime1">
              <a:rPr lang="en-US" smtClean="0"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4BB6-03DC-4197-8212-CE412EE43C13}" type="datetime1">
              <a:rPr lang="en-US" smtClean="0"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6EA9-A175-41F7-BCD8-C5D81AA59C6D}" type="datetime1">
              <a:rPr lang="en-US" smtClean="0"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7D3-60E4-4D27-9E0B-6D034DBF6EC1}" type="datetime1">
              <a:rPr lang="en-US" smtClean="0"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DAB7-38E7-443B-8E03-D2CCAEFBE4DA}" type="datetime1">
              <a:rPr lang="en-US" smtClean="0"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8150-1923-438E-8203-0E40D7FF5AF4}" type="datetime1">
              <a:rPr lang="en-US" smtClean="0"/>
              <a:t>12/12/2022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0BA7-D226-495B-A757-165737818656}" type="datetime1">
              <a:rPr lang="en-US" smtClean="0"/>
              <a:t>12/12/2022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A505-BFAD-447C-A6C0-75872D0FB81E}" type="datetime1">
              <a:rPr lang="en-US" smtClean="0"/>
              <a:t>12/12/2022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D3A8-2D2B-4914-B609-10A72547825A}" type="datetime1">
              <a:rPr lang="en-US" smtClean="0"/>
              <a:t>12/12/2022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584DA-436B-44D3-9FC5-402F9F16BEBD}" type="datetime1">
              <a:rPr lang="en-US" smtClean="0"/>
              <a:t>12/12/2022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E480A-05C5-4F7D-AA1C-FC0BD3356778}" type="datetime1">
              <a:rPr lang="en-US" smtClean="0"/>
              <a:t>12/12/2022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27FF642-8FB2-435C-9871-0CA5D884E32B}" type="datetime1">
              <a:rPr lang="en-US" smtClean="0"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uact=8&amp;ved=0CAcQjRw&amp;url=http://www.nmcfamilyresourcecenter.com/&amp;ei=rKTGVILWNoa9ggTLxIH4Bg&amp;psig=AFQjCNEDyf0Euhl1L111XXX54glvbEDCmg&amp;ust=1422390826610477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362200"/>
            <a:ext cx="8534400" cy="2286000"/>
          </a:xfrm>
        </p:spPr>
        <p:txBody>
          <a:bodyPr>
            <a:noAutofit/>
          </a:bodyPr>
          <a:lstStyle/>
          <a:p>
            <a:pPr algn="ctr"/>
            <a:r>
              <a:rPr lang="en-US" altLang="en-US" b="1" dirty="0" smtClean="0"/>
              <a:t/>
            </a:r>
            <a:br>
              <a:rPr lang="en-US" altLang="en-US" b="1" dirty="0" smtClean="0"/>
            </a:br>
            <a:r>
              <a:rPr lang="en-US" altLang="en-US" b="1" dirty="0" smtClean="0"/>
              <a:t>MO </a:t>
            </a:r>
            <a:r>
              <a:rPr lang="en-US" altLang="en-US" b="1" dirty="0" err="1"/>
              <a:t>HealthNet</a:t>
            </a:r>
            <a:r>
              <a:rPr lang="en-US" altLang="en-US" b="1" dirty="0"/>
              <a:t> </a:t>
            </a:r>
            <a:r>
              <a:rPr lang="en-US" altLang="en-US" b="1" dirty="0" err="1" smtClean="0"/>
              <a:t>PharmaCy</a:t>
            </a:r>
            <a:r>
              <a:rPr lang="en-US" altLang="en-US" b="1" dirty="0" smtClean="0"/>
              <a:t> </a:t>
            </a:r>
            <a:r>
              <a:rPr lang="en-US" altLang="en-US" b="1" dirty="0"/>
              <a:t>Program </a:t>
            </a:r>
            <a:br>
              <a:rPr lang="en-US" altLang="en-US" b="1" dirty="0"/>
            </a:br>
            <a:r>
              <a:rPr lang="en-US" altLang="en-US" b="1" dirty="0"/>
              <a:t>and Budget </a:t>
            </a:r>
            <a:r>
              <a:rPr lang="en-US" altLang="en-US" b="1" dirty="0" smtClean="0"/>
              <a:t>Update</a:t>
            </a:r>
            <a:r>
              <a:rPr lang="en-US" altLang="en-US" sz="3200" b="1" dirty="0" smtClean="0"/>
              <a:t/>
            </a:r>
            <a:br>
              <a:rPr lang="en-US" altLang="en-US" sz="3200" b="1" dirty="0" smtClean="0"/>
            </a:br>
            <a:r>
              <a:rPr lang="en-US" altLang="en-US" sz="2400" b="1" dirty="0" smtClean="0"/>
              <a:t/>
            </a:r>
            <a:br>
              <a:rPr lang="en-US" altLang="en-US" sz="2400" b="1" dirty="0" smtClean="0"/>
            </a:br>
            <a:r>
              <a:rPr lang="en-US" altLang="en-US" sz="2400" b="1" dirty="0"/>
              <a:t>MHD DRUG PA COMMITTEE </a:t>
            </a:r>
            <a:r>
              <a:rPr lang="en-US" altLang="en-US" sz="2400" b="1" dirty="0" smtClean="0"/>
              <a:t>December 15, 2022</a:t>
            </a:r>
            <a:r>
              <a:rPr lang="en-US" altLang="en-US" sz="3200" b="1" dirty="0"/>
              <a:t/>
            </a:r>
            <a:br>
              <a:rPr lang="en-US" altLang="en-US" sz="3200" b="1" dirty="0"/>
            </a:br>
            <a:r>
              <a:rPr lang="en-US" altLang="en-US" sz="2400" b="1" dirty="0" smtClean="0"/>
              <a:t>Elizabeth Short, Program specialist</a:t>
            </a:r>
            <a:r>
              <a:rPr lang="en-US" altLang="en-US" sz="2400" b="1" dirty="0"/>
              <a:t/>
            </a:r>
            <a:br>
              <a:rPr lang="en-US" altLang="en-US" sz="2400" b="1" dirty="0"/>
            </a:br>
            <a:endParaRPr lang="en-US" sz="2400" b="1" i="1" dirty="0">
              <a:solidFill>
                <a:schemeClr val="tx1">
                  <a:lumMod val="85000"/>
                  <a:lumOff val="15000"/>
                </a:schemeClr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4098" name="Picture 2" descr="Missouri Medicaid | Orthotics &amp; Prosthetics Lab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5" b="13800"/>
          <a:stretch/>
        </p:blipFill>
        <p:spPr bwMode="auto">
          <a:xfrm>
            <a:off x="5715000" y="205192"/>
            <a:ext cx="2819400" cy="128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nmcfamilyresourcecenter.com/images/dss.gif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6890"/>
            <a:ext cx="32956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381000"/>
            <a:ext cx="8001000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 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2022 TOP TEN REIMBURSED DRUGS FOR CHILDREN 0-17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295400"/>
            <a:ext cx="886878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32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1702691"/>
              </p:ext>
            </p:extLst>
          </p:nvPr>
        </p:nvGraphicFramePr>
        <p:xfrm>
          <a:off x="76200" y="152400"/>
          <a:ext cx="8915400" cy="655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85731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2767222"/>
              </p:ext>
            </p:extLst>
          </p:nvPr>
        </p:nvGraphicFramePr>
        <p:xfrm>
          <a:off x="76200" y="152400"/>
          <a:ext cx="8991600" cy="647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50507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6240955"/>
              </p:ext>
            </p:extLst>
          </p:nvPr>
        </p:nvGraphicFramePr>
        <p:xfrm>
          <a:off x="76200" y="76200"/>
          <a:ext cx="8991600" cy="662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52409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5851097"/>
              </p:ext>
            </p:extLst>
          </p:nvPr>
        </p:nvGraphicFramePr>
        <p:xfrm>
          <a:off x="152400" y="152400"/>
          <a:ext cx="8839200" cy="647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52734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38" name="Picture 14" descr="People Of The World Portraits Ethnic Diversity Stock Photo - Download Image  Now - Multiracial Group, Human Face, Image Montage - iStock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"/>
            <a:ext cx="51054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1256"/>
              </p:ext>
            </p:extLst>
          </p:nvPr>
        </p:nvGraphicFramePr>
        <p:xfrm>
          <a:off x="0" y="152400"/>
          <a:ext cx="3886200" cy="1905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val="990658231"/>
                    </a:ext>
                  </a:extLst>
                </a:gridCol>
              </a:tblGrid>
              <a:tr h="12653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MEDICAID EXPANSION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6103465"/>
                  </a:ext>
                </a:extLst>
              </a:tr>
              <a:tr h="639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 smtClean="0">
                          <a:effectLst/>
                        </a:rPr>
                        <a:t>October </a:t>
                      </a:r>
                      <a:r>
                        <a:rPr lang="en-US" sz="2800" u="none" strike="noStrike" dirty="0">
                          <a:effectLst/>
                        </a:rPr>
                        <a:t>2022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3039513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06086" y="2895600"/>
            <a:ext cx="3474028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2505075" algn="l"/>
              </a:tabLs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PARTICIPANTS	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274,164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1752600" y="2980410"/>
            <a:ext cx="920750" cy="21907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6086" y="3928148"/>
            <a:ext cx="388279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2505075" algn="l"/>
              </a:tabLs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EXPENDITURES 	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$29,144,375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1752600" y="4012958"/>
            <a:ext cx="920750" cy="21907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6086" y="4907855"/>
            <a:ext cx="4572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CLAIM COUNT	             243,258		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ight Arrow 20"/>
          <p:cNvSpPr/>
          <p:nvPr/>
        </p:nvSpPr>
        <p:spPr>
          <a:xfrm>
            <a:off x="1752600" y="4960696"/>
            <a:ext cx="920750" cy="21907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52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26" name="Picture 2" descr="Pill Bottle. Medical Capsules Container . Stock Illustration - Illustration  of concept, healthy: 96698695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605" y="0"/>
            <a:ext cx="43763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49512" y="228600"/>
            <a:ext cx="44397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TOP 4 DRUG CLASSES PER FY</a:t>
            </a:r>
            <a:r>
              <a:rPr lang="en-US" sz="2800" dirty="0"/>
              <a:t>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1062782"/>
              </p:ext>
            </p:extLst>
          </p:nvPr>
        </p:nvGraphicFramePr>
        <p:xfrm>
          <a:off x="1" y="1600200"/>
          <a:ext cx="4767606" cy="457199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539678">
                  <a:extLst>
                    <a:ext uri="{9D8B030D-6E8A-4147-A177-3AD203B41FA5}">
                      <a16:colId xmlns:a16="http://schemas.microsoft.com/office/drawing/2014/main" val="3277775025"/>
                    </a:ext>
                  </a:extLst>
                </a:gridCol>
                <a:gridCol w="1143803">
                  <a:extLst>
                    <a:ext uri="{9D8B030D-6E8A-4147-A177-3AD203B41FA5}">
                      <a16:colId xmlns:a16="http://schemas.microsoft.com/office/drawing/2014/main" val="119964390"/>
                    </a:ext>
                  </a:extLst>
                </a:gridCol>
                <a:gridCol w="1084125">
                  <a:extLst>
                    <a:ext uri="{9D8B030D-6E8A-4147-A177-3AD203B41FA5}">
                      <a16:colId xmlns:a16="http://schemas.microsoft.com/office/drawing/2014/main" val="288439203"/>
                    </a:ext>
                  </a:extLst>
                </a:gridCol>
              </a:tblGrid>
              <a:tr h="3553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FY2021 Expenditures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FY2021 Claim Count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86731274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</a:rPr>
                        <a:t>Paliperidone</a:t>
                      </a:r>
                      <a:r>
                        <a:rPr lang="en-US" sz="1100" u="none" strike="noStrike" dirty="0">
                          <a:effectLst/>
                        </a:rPr>
                        <a:t> Palmitate(</a:t>
                      </a:r>
                      <a:r>
                        <a:rPr lang="en-US" sz="1100" u="none" strike="noStrike" dirty="0" err="1">
                          <a:effectLst/>
                        </a:rPr>
                        <a:t>Invega</a:t>
                      </a:r>
                      <a:r>
                        <a:rPr lang="en-US" sz="1100" u="none" strike="noStrike" dirty="0">
                          <a:effectLst/>
                        </a:rPr>
                        <a:t>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$50,783,647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19,191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0904173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Adalimumab(Humira)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$47,631,914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6,928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86231941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Lurasidone HCL(Latuda)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$40,962,690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34,399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49737754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Methylphenidate HCL(ADHD)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$32,590,476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121,636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28137458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47351694"/>
                  </a:ext>
                </a:extLst>
              </a:tr>
              <a:tr h="2257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15956054"/>
                  </a:ext>
                </a:extLst>
              </a:tr>
              <a:tr h="3553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FY2022 Expenditures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FY2022 Claim Count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27118867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Adalimumab(Humira)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$65,085,308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8,983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46714546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Paliperidone Palmitate(Invega)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$55,188,350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20,453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00451270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</a:rPr>
                        <a:t>Lurasidone</a:t>
                      </a:r>
                      <a:r>
                        <a:rPr lang="en-US" sz="1100" u="none" strike="noStrike" dirty="0">
                          <a:effectLst/>
                        </a:rPr>
                        <a:t> HCL(</a:t>
                      </a:r>
                      <a:r>
                        <a:rPr lang="en-US" sz="1100" u="none" strike="noStrike" dirty="0" err="1">
                          <a:effectLst/>
                        </a:rPr>
                        <a:t>Latuda</a:t>
                      </a:r>
                      <a:r>
                        <a:rPr lang="en-US" sz="1100" u="none" strike="noStrike" dirty="0">
                          <a:effectLst/>
                        </a:rPr>
                        <a:t>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$43,154,241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35,334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82148411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Methylphenidate HCL(ADHD)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$35,358,173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130,708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51917931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40647115"/>
                  </a:ext>
                </a:extLst>
              </a:tr>
              <a:tr h="2257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36914303"/>
                  </a:ext>
                </a:extLst>
              </a:tr>
              <a:tr h="389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FYTD2023 Expenditures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FYTD2023 Claim Count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97414500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</a:rPr>
                        <a:t>Adalimumab</a:t>
                      </a:r>
                      <a:r>
                        <a:rPr lang="en-US" sz="1100" u="none" strike="noStrike" dirty="0">
                          <a:effectLst/>
                        </a:rPr>
                        <a:t>(</a:t>
                      </a:r>
                      <a:r>
                        <a:rPr lang="en-US" sz="1100" u="none" strike="noStrike" dirty="0" err="1">
                          <a:effectLst/>
                        </a:rPr>
                        <a:t>Humira</a:t>
                      </a:r>
                      <a:r>
                        <a:rPr lang="en-US" sz="1100" u="none" strike="noStrike" dirty="0">
                          <a:effectLst/>
                        </a:rPr>
                        <a:t>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$38,191,407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4,959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22426805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Paliperidone Palmitate(Invega)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$</a:t>
                      </a:r>
                      <a:r>
                        <a:rPr lang="en-US" sz="1100" u="none" strike="noStrike" dirty="0" smtClean="0">
                          <a:effectLst/>
                        </a:rPr>
                        <a:t>26,948,969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9,741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3963229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 smtClean="0">
                          <a:effectLst/>
                        </a:rPr>
                        <a:t>Biktarvy</a:t>
                      </a:r>
                      <a:r>
                        <a:rPr lang="en-US" sz="1100" u="none" strike="noStrike" dirty="0" smtClean="0">
                          <a:effectLst/>
                        </a:rPr>
                        <a:t>(HIV)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$23,628,453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7,427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62634418"/>
                  </a:ext>
                </a:extLst>
              </a:tr>
              <a:tr h="2257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 smtClean="0">
                          <a:effectLst/>
                        </a:rPr>
                        <a:t>Lurasidone</a:t>
                      </a:r>
                      <a:r>
                        <a:rPr lang="en-US" sz="1100" u="none" strike="noStrike" dirty="0" smtClean="0">
                          <a:effectLst/>
                        </a:rPr>
                        <a:t> HCL(</a:t>
                      </a:r>
                      <a:r>
                        <a:rPr lang="en-US" sz="1100" u="none" strike="noStrike" dirty="0" err="1" smtClean="0">
                          <a:effectLst/>
                        </a:rPr>
                        <a:t>Latuda</a:t>
                      </a:r>
                      <a:r>
                        <a:rPr lang="en-US" sz="1100" u="none" strike="noStrike" dirty="0" smtClean="0">
                          <a:effectLst/>
                        </a:rPr>
                        <a:t>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$20,402,908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16,486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067914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980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0352553"/>
              </p:ext>
            </p:extLst>
          </p:nvPr>
        </p:nvGraphicFramePr>
        <p:xfrm>
          <a:off x="76200" y="152400"/>
          <a:ext cx="8915400" cy="647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05520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4583381"/>
              </p:ext>
            </p:extLst>
          </p:nvPr>
        </p:nvGraphicFramePr>
        <p:xfrm>
          <a:off x="76200" y="76200"/>
          <a:ext cx="89916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32088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198897"/>
              </p:ext>
            </p:extLst>
          </p:nvPr>
        </p:nvGraphicFramePr>
        <p:xfrm>
          <a:off x="76200" y="152400"/>
          <a:ext cx="8991600" cy="647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21537462"/>
      </p:ext>
    </p:extLst>
  </p:cSld>
  <p:clrMapOvr>
    <a:masterClrMapping/>
  </p:clrMapOvr>
</p:sld>
</file>

<file path=ppt/theme/theme1.xml><?xml version="1.0" encoding="utf-8"?>
<a:theme xmlns:a="http://schemas.openxmlformats.org/drawingml/2006/main" name="Urban Pop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15167</TotalTime>
  <Words>309</Words>
  <Application>Microsoft Office PowerPoint</Application>
  <PresentationFormat>On-screen Show (4:3)</PresentationFormat>
  <Paragraphs>127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Calibri</vt:lpstr>
      <vt:lpstr>Century Gothic</vt:lpstr>
      <vt:lpstr>Franklin Gothic Medium</vt:lpstr>
      <vt:lpstr>Palatino Linotype</vt:lpstr>
      <vt:lpstr>Times New Roman</vt:lpstr>
      <vt:lpstr>Wingdings 3</vt:lpstr>
      <vt:lpstr>Urban Pop</vt:lpstr>
      <vt:lpstr> MO HealthNet PharmaCy Program  and Budget Update  MHD DRUG PA COMMITTEE December 15, 2022 Elizabeth Short, Program specialist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Missouri Department of Social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Comparing Managed Care and Fee-For-Service</dc:title>
  <dc:creator>parkv1z</dc:creator>
  <cp:lastModifiedBy>Short, Elizabeth</cp:lastModifiedBy>
  <cp:revision>561</cp:revision>
  <cp:lastPrinted>2022-08-11T18:30:38Z</cp:lastPrinted>
  <dcterms:created xsi:type="dcterms:W3CDTF">2014-11-30T21:45:23Z</dcterms:created>
  <dcterms:modified xsi:type="dcterms:W3CDTF">2022-12-12T20:14:07Z</dcterms:modified>
</cp:coreProperties>
</file>